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5"/>
  </p:notesMasterIdLst>
  <p:sldIdLst>
    <p:sldId id="256" r:id="rId2"/>
    <p:sldId id="286" r:id="rId3"/>
    <p:sldId id="320" r:id="rId4"/>
    <p:sldId id="363" r:id="rId5"/>
    <p:sldId id="358" r:id="rId6"/>
    <p:sldId id="359" r:id="rId7"/>
    <p:sldId id="360" r:id="rId8"/>
    <p:sldId id="361" r:id="rId9"/>
    <p:sldId id="362" r:id="rId10"/>
    <p:sldId id="364" r:id="rId11"/>
    <p:sldId id="273" r:id="rId12"/>
    <p:sldId id="289" r:id="rId13"/>
    <p:sldId id="294" r:id="rId14"/>
    <p:sldId id="311" r:id="rId15"/>
    <p:sldId id="321" r:id="rId16"/>
    <p:sldId id="323" r:id="rId17"/>
    <p:sldId id="271" r:id="rId18"/>
    <p:sldId id="258" r:id="rId19"/>
    <p:sldId id="314" r:id="rId20"/>
    <p:sldId id="315" r:id="rId21"/>
    <p:sldId id="317" r:id="rId22"/>
    <p:sldId id="318" r:id="rId23"/>
    <p:sldId id="374" r:id="rId24"/>
    <p:sldId id="319" r:id="rId25"/>
    <p:sldId id="322" r:id="rId26"/>
    <p:sldId id="272" r:id="rId27"/>
    <p:sldId id="260" r:id="rId28"/>
    <p:sldId id="324" r:id="rId29"/>
    <p:sldId id="325" r:id="rId30"/>
    <p:sldId id="326" r:id="rId31"/>
    <p:sldId id="327" r:id="rId32"/>
    <p:sldId id="328" r:id="rId33"/>
    <p:sldId id="329" r:id="rId34"/>
    <p:sldId id="330" r:id="rId35"/>
    <p:sldId id="334" r:id="rId36"/>
    <p:sldId id="335" r:id="rId37"/>
    <p:sldId id="331" r:id="rId38"/>
    <p:sldId id="332" r:id="rId39"/>
    <p:sldId id="333" r:id="rId40"/>
    <p:sldId id="336" r:id="rId41"/>
    <p:sldId id="337" r:id="rId42"/>
    <p:sldId id="338" r:id="rId43"/>
    <p:sldId id="301" r:id="rId44"/>
    <p:sldId id="263" r:id="rId45"/>
    <p:sldId id="270" r:id="rId46"/>
    <p:sldId id="262" r:id="rId47"/>
    <p:sldId id="339" r:id="rId48"/>
    <p:sldId id="303" r:id="rId49"/>
    <p:sldId id="312" r:id="rId50"/>
    <p:sldId id="343" r:id="rId51"/>
    <p:sldId id="365" r:id="rId52"/>
    <p:sldId id="344" r:id="rId53"/>
    <p:sldId id="342" r:id="rId54"/>
    <p:sldId id="281" r:id="rId55"/>
    <p:sldId id="269" r:id="rId56"/>
    <p:sldId id="280" r:id="rId57"/>
    <p:sldId id="276" r:id="rId58"/>
    <p:sldId id="266" r:id="rId59"/>
    <p:sldId id="291" r:id="rId60"/>
    <p:sldId id="268" r:id="rId61"/>
    <p:sldId id="267" r:id="rId62"/>
    <p:sldId id="282" r:id="rId63"/>
    <p:sldId id="279" r:id="rId64"/>
    <p:sldId id="313" r:id="rId65"/>
    <p:sldId id="352" r:id="rId66"/>
    <p:sldId id="287" r:id="rId67"/>
    <p:sldId id="368" r:id="rId68"/>
    <p:sldId id="345" r:id="rId69"/>
    <p:sldId id="346" r:id="rId70"/>
    <p:sldId id="347" r:id="rId71"/>
    <p:sldId id="369" r:id="rId72"/>
    <p:sldId id="348" r:id="rId73"/>
    <p:sldId id="349" r:id="rId74"/>
    <p:sldId id="375" r:id="rId75"/>
    <p:sldId id="376" r:id="rId76"/>
    <p:sldId id="378" r:id="rId77"/>
    <p:sldId id="377" r:id="rId78"/>
    <p:sldId id="372" r:id="rId79"/>
    <p:sldId id="351" r:id="rId80"/>
    <p:sldId id="354" r:id="rId81"/>
    <p:sldId id="353" r:id="rId82"/>
    <p:sldId id="297" r:id="rId83"/>
    <p:sldId id="310" r:id="rId84"/>
    <p:sldId id="355" r:id="rId85"/>
    <p:sldId id="367" r:id="rId86"/>
    <p:sldId id="356" r:id="rId87"/>
    <p:sldId id="366" r:id="rId88"/>
    <p:sldId id="370" r:id="rId89"/>
    <p:sldId id="371" r:id="rId90"/>
    <p:sldId id="373" r:id="rId91"/>
    <p:sldId id="308" r:id="rId92"/>
    <p:sldId id="293" r:id="rId93"/>
    <p:sldId id="305"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p:scale>
          <a:sx n="75" d="100"/>
          <a:sy n="75" d="100"/>
        </p:scale>
        <p:origin x="-51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4.png"/><Relationship Id="rId4" Type="http://schemas.openxmlformats.org/officeDocument/2006/relationships/image" Target="../media/image10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4.png"/><Relationship Id="rId4" Type="http://schemas.openxmlformats.org/officeDocument/2006/relationships/image" Target="../media/image102.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2800" dirty="0" smtClean="0"/>
            <a:t>Build Grid and Geometrical Structures for transformer, windings and boundaries.</a:t>
          </a:r>
          <a:endParaRPr lang="en-US" sz="2800" dirty="0"/>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custT="1"/>
      <dgm:spPr/>
      <dgm:t>
        <a:bodyPr/>
        <a:lstStyle/>
        <a:p>
          <a:endParaRPr lang="en-US" sz="5400"/>
        </a:p>
      </dgm:t>
    </dgm:pt>
    <dgm:pt modelId="{3B62F779-C8C4-4403-A321-BC49F982E4AB}">
      <dgm:prSet phldrT="[Text]" custT="1"/>
      <dgm:spPr/>
      <dgm:t>
        <a:bodyPr/>
        <a:lstStyle/>
        <a:p>
          <a:r>
            <a:rPr lang="en-US" sz="2400" dirty="0" smtClean="0"/>
            <a:t>Set </a:t>
          </a:r>
          <a:r>
            <a:rPr lang="en-US" sz="2400" dirty="0" smtClean="0">
              <a:latin typeface="Cambria Math" panose="02040503050406030204" pitchFamily="18" charset="0"/>
              <a:ea typeface="Cambria Math" panose="02040503050406030204" pitchFamily="18" charset="0"/>
            </a:rPr>
            <a:t>𝜀, 𝜇, 𝜎,</a:t>
          </a:r>
          <a:r>
            <a:rPr lang="en-US" sz="2400" dirty="0" smtClean="0"/>
            <a:t> Material Inhomogeneity, Dispersion and Non-Linearity Model Parameters. </a:t>
          </a:r>
          <a:endParaRPr lang="en-US" sz="2400" dirty="0"/>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custT="1"/>
      <dgm:spPr/>
      <dgm:t>
        <a:bodyPr/>
        <a:lstStyle/>
        <a:p>
          <a:endParaRPr lang="en-US" sz="5400"/>
        </a:p>
      </dgm:t>
    </dgm:pt>
    <dgm:pt modelId="{7972CBEC-541E-4414-B55B-F7CCE4DF0F06}">
      <dgm:prSet phldrT="[Text]" custT="1"/>
      <dgm:spPr/>
      <dgm:t>
        <a:bodyPr/>
        <a:lstStyle/>
        <a:p>
          <a:r>
            <a:rPr lang="en-US" sz="2400" dirty="0" smtClean="0"/>
            <a:t>Add volume current sources, set resolution and run Simulation for desired discrete steps.</a:t>
          </a:r>
          <a:endParaRPr lang="en-US" sz="2400" dirty="0"/>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3"/>
      <dgm:spPr>
        <a:blipFill rotWithShape="1">
          <a:blip xmlns:r="http://schemas.openxmlformats.org/officeDocument/2006/relationships" r:embed="rId1"/>
          <a:stretch>
            <a:fillRect/>
          </a:stretch>
        </a:blipFill>
      </dgm:spPr>
      <dgm:t>
        <a:bodyPr/>
        <a:lstStyle/>
        <a:p>
          <a:endParaRPr lang="en-US"/>
        </a:p>
      </dgm:t>
    </dgm:pt>
    <dgm:pt modelId="{391694FC-8E0A-4097-9DE2-524E393C6CCE}" type="pres">
      <dgm:prSet presAssocID="{E46577BB-CEA4-4AF1-9318-D13941664FE6}" presName="txNode" presStyleLbl="node1" presStyleIdx="0" presStyleCnt="3">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2"/>
      <dgm:spPr/>
      <dgm:t>
        <a:bodyPr/>
        <a:lstStyle/>
        <a:p>
          <a:endParaRPr lang="en-US"/>
        </a:p>
      </dgm:t>
    </dgm:pt>
    <dgm:pt modelId="{A38777E0-2651-4C4C-83E1-883EFED2964A}" type="pres">
      <dgm:prSet presAssocID="{22D62A13-11C4-4694-AA5C-AE4AD9993A37}" presName="connTx" presStyleLbl="sibTrans2D1" presStyleIdx="0" presStyleCnt="2"/>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3"/>
      <dgm:spPr>
        <a:blipFill rotWithShape="1">
          <a:blip xmlns:r="http://schemas.openxmlformats.org/officeDocument/2006/relationships" r:embed="rId2"/>
          <a:stretch>
            <a:fillRect/>
          </a:stretch>
        </a:blipFill>
      </dgm:spPr>
      <dgm:t>
        <a:bodyPr/>
        <a:lstStyle/>
        <a:p>
          <a:endParaRPr lang="en-US"/>
        </a:p>
      </dgm:t>
    </dgm:pt>
    <dgm:pt modelId="{F144BABE-85A4-4349-B4AC-17F4EF0A35EC}" type="pres">
      <dgm:prSet presAssocID="{3B62F779-C8C4-4403-A321-BC49F982E4AB}" presName="txNode" presStyleLbl="node1" presStyleIdx="1" presStyleCnt="3">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2"/>
      <dgm:spPr/>
      <dgm:t>
        <a:bodyPr/>
        <a:lstStyle/>
        <a:p>
          <a:endParaRPr lang="en-US"/>
        </a:p>
      </dgm:t>
    </dgm:pt>
    <dgm:pt modelId="{9692A6D9-AE56-4BDF-A9B1-D4E67A21F93D}" type="pres">
      <dgm:prSet presAssocID="{78D50FA3-D6C2-48F3-8D3E-753AA09ACF6F}" presName="connTx" presStyleLbl="sibTrans2D1" presStyleIdx="1" presStyleCnt="2"/>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3"/>
      <dgm:spPr>
        <a:blipFill rotWithShape="1">
          <a:blip xmlns:r="http://schemas.openxmlformats.org/officeDocument/2006/relationships" r:embed="rId3"/>
          <a:stretch>
            <a:fillRect/>
          </a:stretch>
        </a:blipFill>
      </dgm:spPr>
      <dgm:t>
        <a:bodyPr/>
        <a:lstStyle/>
        <a:p>
          <a:endParaRPr lang="en-US"/>
        </a:p>
      </dgm:t>
    </dgm:pt>
    <dgm:pt modelId="{C63B5AEA-A435-41A5-A1ED-E2CD48DAF650}" type="pres">
      <dgm:prSet presAssocID="{7972CBEC-541E-4414-B55B-F7CCE4DF0F06}" presName="txNode" presStyleLbl="node1" presStyleIdx="2" presStyleCnt="3">
        <dgm:presLayoutVars>
          <dgm:bulletEnabled val="1"/>
        </dgm:presLayoutVars>
      </dgm:prSet>
      <dgm:spPr/>
      <dgm:t>
        <a:bodyPr/>
        <a:lstStyle/>
        <a:p>
          <a:endParaRPr lang="en-US"/>
        </a:p>
      </dgm:t>
    </dgm:pt>
  </dgm:ptLst>
  <dgm:cxnLst>
    <dgm:cxn modelId="{11B58CAB-0234-4DDF-84B3-C0663BCA8268}" type="presOf" srcId="{22D62A13-11C4-4694-AA5C-AE4AD9993A37}" destId="{CBAF70CA-EC59-4394-BE21-3A85CFED56AF}" srcOrd="0" destOrd="0" presId="urn:microsoft.com/office/officeart/2005/8/layout/hProcess10#1"/>
    <dgm:cxn modelId="{4D3A5EC2-16F2-4DBB-98C8-6C1BF528D681}" type="presOf" srcId="{7972CBEC-541E-4414-B55B-F7CCE4DF0F06}" destId="{C63B5AEA-A435-41A5-A1ED-E2CD48DAF650}"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9EE50272-B16B-4731-A464-3364B806E001}" type="presOf" srcId="{E46577BB-CEA4-4AF1-9318-D13941664FE6}" destId="{391694FC-8E0A-4097-9DE2-524E393C6CCE}" srcOrd="0" destOrd="0" presId="urn:microsoft.com/office/officeart/2005/8/layout/hProcess10#1"/>
    <dgm:cxn modelId="{E1788613-C554-42E1-A177-6567F50A37C8}" type="presOf" srcId="{78D50FA3-D6C2-48F3-8D3E-753AA09ACF6F}" destId="{9692A6D9-AE56-4BDF-A9B1-D4E67A21F93D}" srcOrd="1" destOrd="0" presId="urn:microsoft.com/office/officeart/2005/8/layout/hProcess10#1"/>
    <dgm:cxn modelId="{647856AD-7054-46BC-96CA-0226938A577C}" type="presOf" srcId="{78D50FA3-D6C2-48F3-8D3E-753AA09ACF6F}" destId="{4522EE6B-B06D-4A84-9E4C-FD875CD05B60}" srcOrd="0" destOrd="0" presId="urn:microsoft.com/office/officeart/2005/8/layout/hProcess10#1"/>
    <dgm:cxn modelId="{424AE03E-DCEA-454D-83E4-E4BBEE7B72A9}" type="presOf" srcId="{22D62A13-11C4-4694-AA5C-AE4AD9993A37}" destId="{A38777E0-2651-4C4C-83E1-883EFED2964A}" srcOrd="1"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DF72D79D-212E-4AE9-8026-F52097E63C1C}" type="presOf" srcId="{EAC90161-6E2F-41CE-8956-972081341C6E}" destId="{CA1A814B-CD73-4ABC-8A50-14BF1F4EEFA3}" srcOrd="0" destOrd="0" presId="urn:microsoft.com/office/officeart/2005/8/layout/hProcess10#1"/>
    <dgm:cxn modelId="{3F64CF2B-D8AB-4D6A-A966-907D58A4748E}" type="presOf" srcId="{3B62F779-C8C4-4403-A321-BC49F982E4AB}" destId="{F144BABE-85A4-4349-B4AC-17F4EF0A35EC}" srcOrd="0" destOrd="0" presId="urn:microsoft.com/office/officeart/2005/8/layout/hProcess10#1"/>
    <dgm:cxn modelId="{A1007F98-2AAD-4741-BDE6-699D9490E418}" type="presParOf" srcId="{CA1A814B-CD73-4ABC-8A50-14BF1F4EEFA3}" destId="{811EF07C-38A5-4CF6-A42F-624F61D73E02}" srcOrd="0" destOrd="0" presId="urn:microsoft.com/office/officeart/2005/8/layout/hProcess10#1"/>
    <dgm:cxn modelId="{C1E7228B-6BB7-4DF6-A759-449577CB8A6E}" type="presParOf" srcId="{811EF07C-38A5-4CF6-A42F-624F61D73E02}" destId="{BAEA5892-5815-4FB6-8552-6609C18A3C74}" srcOrd="0" destOrd="0" presId="urn:microsoft.com/office/officeart/2005/8/layout/hProcess10#1"/>
    <dgm:cxn modelId="{F7F5BAD8-5302-4D6C-BF66-7710A0310864}" type="presParOf" srcId="{811EF07C-38A5-4CF6-A42F-624F61D73E02}" destId="{391694FC-8E0A-4097-9DE2-524E393C6CCE}" srcOrd="1" destOrd="0" presId="urn:microsoft.com/office/officeart/2005/8/layout/hProcess10#1"/>
    <dgm:cxn modelId="{BA41741C-0371-4852-985D-E854F254585D}" type="presParOf" srcId="{CA1A814B-CD73-4ABC-8A50-14BF1F4EEFA3}" destId="{CBAF70CA-EC59-4394-BE21-3A85CFED56AF}" srcOrd="1" destOrd="0" presId="urn:microsoft.com/office/officeart/2005/8/layout/hProcess10#1"/>
    <dgm:cxn modelId="{B37EB51F-8648-4125-B07C-0BCBE41A82FE}" type="presParOf" srcId="{CBAF70CA-EC59-4394-BE21-3A85CFED56AF}" destId="{A38777E0-2651-4C4C-83E1-883EFED2964A}" srcOrd="0" destOrd="0" presId="urn:microsoft.com/office/officeart/2005/8/layout/hProcess10#1"/>
    <dgm:cxn modelId="{6078E3ED-35E0-4E9B-8ABB-CA55C24C1F7C}" type="presParOf" srcId="{CA1A814B-CD73-4ABC-8A50-14BF1F4EEFA3}" destId="{C5F67F6E-BE9B-41FD-83FD-8A7F626163DC}" srcOrd="2" destOrd="0" presId="urn:microsoft.com/office/officeart/2005/8/layout/hProcess10#1"/>
    <dgm:cxn modelId="{568016FA-FB01-4E34-ADB8-2A5662A2905B}" type="presParOf" srcId="{C5F67F6E-BE9B-41FD-83FD-8A7F626163DC}" destId="{3BFF8D25-77DF-4B49-8500-DF1B850067C0}" srcOrd="0" destOrd="0" presId="urn:microsoft.com/office/officeart/2005/8/layout/hProcess10#1"/>
    <dgm:cxn modelId="{1E1BB94C-39BE-487B-BF68-6A6A21F9DC94}" type="presParOf" srcId="{C5F67F6E-BE9B-41FD-83FD-8A7F626163DC}" destId="{F144BABE-85A4-4349-B4AC-17F4EF0A35EC}" srcOrd="1" destOrd="0" presId="urn:microsoft.com/office/officeart/2005/8/layout/hProcess10#1"/>
    <dgm:cxn modelId="{D01CBA18-403E-4C57-B27C-42047A7CA739}" type="presParOf" srcId="{CA1A814B-CD73-4ABC-8A50-14BF1F4EEFA3}" destId="{4522EE6B-B06D-4A84-9E4C-FD875CD05B60}" srcOrd="3" destOrd="0" presId="urn:microsoft.com/office/officeart/2005/8/layout/hProcess10#1"/>
    <dgm:cxn modelId="{187AD48C-68D8-41AC-BF93-2A5F381D16AD}" type="presParOf" srcId="{4522EE6B-B06D-4A84-9E4C-FD875CD05B60}" destId="{9692A6D9-AE56-4BDF-A9B1-D4E67A21F93D}" srcOrd="0" destOrd="0" presId="urn:microsoft.com/office/officeart/2005/8/layout/hProcess10#1"/>
    <dgm:cxn modelId="{096694C3-A4C4-4E68-8D87-E62A8411F664}" type="presParOf" srcId="{CA1A814B-CD73-4ABC-8A50-14BF1F4EEFA3}" destId="{B23379DC-716C-4C26-B461-2A7424FF9A97}" srcOrd="4" destOrd="0" presId="urn:microsoft.com/office/officeart/2005/8/layout/hProcess10#1"/>
    <dgm:cxn modelId="{DDDB3A8E-E347-4345-83C3-C351EAF48A32}" type="presParOf" srcId="{B23379DC-716C-4C26-B461-2A7424FF9A97}" destId="{D409A809-F4A7-4B44-8C09-689152D3CE15}" srcOrd="0" destOrd="0" presId="urn:microsoft.com/office/officeart/2005/8/layout/hProcess10#1"/>
    <dgm:cxn modelId="{8CB1C324-054B-42C6-BF49-013A5E2E74CB}" type="presParOf" srcId="{B23379DC-716C-4C26-B461-2A7424FF9A97}" destId="{C63B5AEA-A435-41A5-A1ED-E2CD48DAF650}" srcOrd="1" destOrd="0" presId="urn:microsoft.com/office/officeart/2005/8/layout/hProcess10#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smtClean="0"/>
            <a:t>Build Grid and Geometrical Structures for transformer, windings and boundaries.</a:t>
          </a:r>
          <a:endParaRPr lang="en-US" sz="1800" dirty="0"/>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smtClean="0"/>
            <a:t>Set </a:t>
          </a:r>
          <a:r>
            <a:rPr lang="en-US" sz="1800" dirty="0" smtClean="0">
              <a:latin typeface="Cambria Math" panose="02040503050406030204" pitchFamily="18" charset="0"/>
              <a:ea typeface="Cambria Math" panose="02040503050406030204" pitchFamily="18" charset="0"/>
            </a:rPr>
            <a:t>𝜀, 𝜇, 𝜎,</a:t>
          </a:r>
          <a:r>
            <a:rPr lang="en-US" sz="1800" dirty="0" smtClean="0"/>
            <a:t> Material Inhomogeneity, Dispersion and Non-Linearity Model Parameters. </a:t>
          </a:r>
          <a:endParaRPr lang="en-US" sz="1800" dirty="0"/>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smtClean="0"/>
            <a:t>Add volume current sources, set resolution and run Simulation for desired discrete steps.</a:t>
          </a:r>
          <a:endParaRPr lang="en-US" sz="1800" dirty="0"/>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smtClean="0"/>
            <a:t>Apply 3D Discrete Fourier Transform to find transmitted Poynting Flux and  Broadband Response.</a:t>
          </a:r>
          <a:endParaRPr lang="en-US" sz="1800" dirty="0"/>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
    <dgm:cxn modelId="{AEE0A5E5-B5FD-4198-9B55-6B5F6EB0838A}" type="presOf" srcId="{2052D8C4-2593-46BA-BCAF-F10C03B13E22}" destId="{30ADB834-5B2C-498A-8E4B-73E85E1D22B7}" srcOrd="0" destOrd="0" presId="urn:microsoft.com/office/officeart/2005/8/layout/hProcess10"/>
    <dgm:cxn modelId="{9C2F0356-ED03-4390-BEA1-3299F8633F09}" type="presOf" srcId="{E46577BB-CEA4-4AF1-9318-D13941664FE6}" destId="{391694FC-8E0A-4097-9DE2-524E393C6CCE}" srcOrd="0" destOrd="0" presId="urn:microsoft.com/office/officeart/2005/8/layout/hProcess10"/>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
    <dgm:cxn modelId="{8E949585-72CA-4575-97ED-ED72F4402278}" type="presOf" srcId="{22D62A13-11C4-4694-AA5C-AE4AD9993A37}" destId="{A38777E0-2651-4C4C-83E1-883EFED2964A}" srcOrd="1" destOrd="0" presId="urn:microsoft.com/office/officeart/2005/8/layout/hProcess10"/>
    <dgm:cxn modelId="{45D627B8-3445-4FF6-AADF-DFE4F129E0EA}" type="presOf" srcId="{3B62F779-C8C4-4403-A321-BC49F982E4AB}" destId="{F144BABE-85A4-4349-B4AC-17F4EF0A35EC}" srcOrd="0" destOrd="0" presId="urn:microsoft.com/office/officeart/2005/8/layout/hProcess10"/>
    <dgm:cxn modelId="{FFAB1C3D-B380-41A9-BC3E-BC9C644F6667}" type="presOf" srcId="{7972CBEC-541E-4414-B55B-F7CCE4DF0F06}" destId="{C63B5AEA-A435-41A5-A1ED-E2CD48DAF650}" srcOrd="0" destOrd="0" presId="urn:microsoft.com/office/officeart/2005/8/layout/hProcess10"/>
    <dgm:cxn modelId="{32D53038-758E-4412-BDC1-DF165AF5BBFF}" type="presOf" srcId="{22D62A13-11C4-4694-AA5C-AE4AD9993A37}" destId="{CBAF70CA-EC59-4394-BE21-3A85CFED56AF}" srcOrd="0" destOrd="0" presId="urn:microsoft.com/office/officeart/2005/8/layout/hProcess10"/>
    <dgm:cxn modelId="{8E1A9772-A800-4F00-9C7E-25957907B53A}" type="presOf" srcId="{78D50FA3-D6C2-48F3-8D3E-753AA09ACF6F}" destId="{9692A6D9-AE56-4BDF-A9B1-D4E67A21F93D}" srcOrd="1" destOrd="0" presId="urn:microsoft.com/office/officeart/2005/8/layout/hProcess10"/>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
    <dgm:cxn modelId="{D5DB254D-90D2-4214-898F-85F4F6888F8D}" type="presParOf" srcId="{CA1A814B-CD73-4ABC-8A50-14BF1F4EEFA3}" destId="{811EF07C-38A5-4CF6-A42F-624F61D73E02}" srcOrd="0" destOrd="0" presId="urn:microsoft.com/office/officeart/2005/8/layout/hProcess10"/>
    <dgm:cxn modelId="{A91573E2-C6A5-4689-918A-D08F92717AD6}" type="presParOf" srcId="{811EF07C-38A5-4CF6-A42F-624F61D73E02}" destId="{BAEA5892-5815-4FB6-8552-6609C18A3C74}" srcOrd="0" destOrd="0" presId="urn:microsoft.com/office/officeart/2005/8/layout/hProcess10"/>
    <dgm:cxn modelId="{75CF3341-D68E-4ECE-A199-8D62A58D1F81}" type="presParOf" srcId="{811EF07C-38A5-4CF6-A42F-624F61D73E02}" destId="{391694FC-8E0A-4097-9DE2-524E393C6CCE}" srcOrd="1" destOrd="0" presId="urn:microsoft.com/office/officeart/2005/8/layout/hProcess10"/>
    <dgm:cxn modelId="{DFDC8C43-00B4-4F6B-814D-DB83B0AD78D1}" type="presParOf" srcId="{CA1A814B-CD73-4ABC-8A50-14BF1F4EEFA3}" destId="{CBAF70CA-EC59-4394-BE21-3A85CFED56AF}" srcOrd="1" destOrd="0" presId="urn:microsoft.com/office/officeart/2005/8/layout/hProcess10"/>
    <dgm:cxn modelId="{388CA372-F389-40A1-9AAE-CA125259280A}" type="presParOf" srcId="{CBAF70CA-EC59-4394-BE21-3A85CFED56AF}" destId="{A38777E0-2651-4C4C-83E1-883EFED2964A}" srcOrd="0" destOrd="0" presId="urn:microsoft.com/office/officeart/2005/8/layout/hProcess10"/>
    <dgm:cxn modelId="{EEDF1564-06C5-4F1D-BD24-F5C1D42167B5}" type="presParOf" srcId="{CA1A814B-CD73-4ABC-8A50-14BF1F4EEFA3}" destId="{C5F67F6E-BE9B-41FD-83FD-8A7F626163DC}" srcOrd="2" destOrd="0" presId="urn:microsoft.com/office/officeart/2005/8/layout/hProcess10"/>
    <dgm:cxn modelId="{284F0666-768C-45EB-A218-D9BDA6A41D78}" type="presParOf" srcId="{C5F67F6E-BE9B-41FD-83FD-8A7F626163DC}" destId="{3BFF8D25-77DF-4B49-8500-DF1B850067C0}" srcOrd="0" destOrd="0" presId="urn:microsoft.com/office/officeart/2005/8/layout/hProcess10"/>
    <dgm:cxn modelId="{2234F9EA-DA87-4F6F-995A-B018B9454546}" type="presParOf" srcId="{C5F67F6E-BE9B-41FD-83FD-8A7F626163DC}" destId="{F144BABE-85A4-4349-B4AC-17F4EF0A35EC}" srcOrd="1" destOrd="0" presId="urn:microsoft.com/office/officeart/2005/8/layout/hProcess10"/>
    <dgm:cxn modelId="{9BC1BBF6-5BEE-4A19-9A3E-50540498E229}" type="presParOf" srcId="{CA1A814B-CD73-4ABC-8A50-14BF1F4EEFA3}" destId="{4522EE6B-B06D-4A84-9E4C-FD875CD05B60}" srcOrd="3" destOrd="0" presId="urn:microsoft.com/office/officeart/2005/8/layout/hProcess10"/>
    <dgm:cxn modelId="{60F96FD2-19DA-4AEF-9AB6-5E671D96B6B5}" type="presParOf" srcId="{4522EE6B-B06D-4A84-9E4C-FD875CD05B60}" destId="{9692A6D9-AE56-4BDF-A9B1-D4E67A21F93D}" srcOrd="0" destOrd="0" presId="urn:microsoft.com/office/officeart/2005/8/layout/hProcess10"/>
    <dgm:cxn modelId="{BACEDA1C-6EE6-435B-BE62-8D89D800A078}" type="presParOf" srcId="{CA1A814B-CD73-4ABC-8A50-14BF1F4EEFA3}" destId="{B23379DC-716C-4C26-B461-2A7424FF9A97}" srcOrd="4" destOrd="0" presId="urn:microsoft.com/office/officeart/2005/8/layout/hProcess10"/>
    <dgm:cxn modelId="{E691FAE7-2F2B-4293-B182-A2B62239D4F5}" type="presParOf" srcId="{B23379DC-716C-4C26-B461-2A7424FF9A97}" destId="{D409A809-F4A7-4B44-8C09-689152D3CE15}" srcOrd="0" destOrd="0" presId="urn:microsoft.com/office/officeart/2005/8/layout/hProcess10"/>
    <dgm:cxn modelId="{68CD2A17-DE60-4ABE-A61B-F621BC6EC7ED}" type="presParOf" srcId="{B23379DC-716C-4C26-B461-2A7424FF9A97}" destId="{C63B5AEA-A435-41A5-A1ED-E2CD48DAF650}" srcOrd="1" destOrd="0" presId="urn:microsoft.com/office/officeart/2005/8/layout/hProcess10"/>
    <dgm:cxn modelId="{63061C78-202E-43D4-8A98-663C87CDD58D}" type="presParOf" srcId="{CA1A814B-CD73-4ABC-8A50-14BF1F4EEFA3}" destId="{4A48A4DC-0DC0-4751-908F-09B1C084456E}" srcOrd="5" destOrd="0" presId="urn:microsoft.com/office/officeart/2005/8/layout/hProcess10"/>
    <dgm:cxn modelId="{4D2CA27A-0542-4FF0-B0E5-CA45C55C8EE8}" type="presParOf" srcId="{4A48A4DC-0DC0-4751-908F-09B1C084456E}" destId="{51CCB95B-B2CA-48D9-8547-BF3A9D4D0734}" srcOrd="0" destOrd="0" presId="urn:microsoft.com/office/officeart/2005/8/layout/hProcess10"/>
    <dgm:cxn modelId="{4764B05A-ED71-4DEE-9A89-231A58A4F851}" type="presParOf" srcId="{CA1A814B-CD73-4ABC-8A50-14BF1F4EEFA3}" destId="{8C1DB810-306D-4BEC-BE24-904AC351E273}" srcOrd="6" destOrd="0" presId="urn:microsoft.com/office/officeart/2005/8/layout/hProcess10"/>
    <dgm:cxn modelId="{3B8D6466-1A41-4324-8DE7-7FE8A8F15DD0}" type="presParOf" srcId="{8C1DB810-306D-4BEC-BE24-904AC351E273}" destId="{BC5AD54B-F353-4C9F-9880-729D06EF0262}" srcOrd="0" destOrd="0" presId="urn:microsoft.com/office/officeart/2005/8/layout/hProcess10"/>
    <dgm:cxn modelId="{0B6331AB-E8BA-4E36-B5F6-5AF69EB39734}" type="presParOf" srcId="{8C1DB810-306D-4BEC-BE24-904AC351E273}" destId="{30ADB834-5B2C-498A-8E4B-73E85E1D22B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5230" y="204486"/>
          <a:ext cx="2463977" cy="2463977"/>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40634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Build Grid and Geometrical Structures for transformer, windings and boundaries.</a:t>
          </a:r>
          <a:endParaRPr lang="en-US" sz="2800" kern="1200" dirty="0"/>
        </a:p>
      </dsp:txBody>
      <dsp:txXfrm>
        <a:off x="478509" y="1755040"/>
        <a:ext cx="2319643" cy="2319643"/>
      </dsp:txXfrm>
    </dsp:sp>
    <dsp:sp modelId="{CBAF70CA-EC59-4394-BE21-3A85CFED56AF}">
      <dsp:nvSpPr>
        <dsp:cNvPr id="0" name=""/>
        <dsp:cNvSpPr/>
      </dsp:nvSpPr>
      <dsp:spPr>
        <a:xfrm>
          <a:off x="2943824"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2943824" y="1258858"/>
        <a:ext cx="332231" cy="355235"/>
      </dsp:txXfrm>
    </dsp:sp>
    <dsp:sp modelId="{3BFF8D25-77DF-4B49-8500-DF1B850067C0}">
      <dsp:nvSpPr>
        <dsp:cNvPr id="0" name=""/>
        <dsp:cNvSpPr/>
      </dsp:nvSpPr>
      <dsp:spPr>
        <a:xfrm>
          <a:off x="3825254" y="204486"/>
          <a:ext cx="2463977" cy="2463977"/>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4226367"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Set </a:t>
          </a:r>
          <a:r>
            <a:rPr lang="en-US" sz="2400" kern="1200" dirty="0" smtClean="0">
              <a:latin typeface="Cambria Math" panose="02040503050406030204" pitchFamily="18" charset="0"/>
              <a:ea typeface="Cambria Math" panose="02040503050406030204" pitchFamily="18" charset="0"/>
            </a:rPr>
            <a:t>𝜀, 𝜇, 𝜎,</a:t>
          </a:r>
          <a:r>
            <a:rPr lang="en-US" sz="2400" kern="1200" dirty="0" smtClean="0"/>
            <a:t> Material Inhomogeneity, Dispersion and Non-Linearity Model Parameters. </a:t>
          </a:r>
          <a:endParaRPr lang="en-US" sz="2400" kern="1200" dirty="0"/>
        </a:p>
      </dsp:txBody>
      <dsp:txXfrm>
        <a:off x="4298534" y="1755040"/>
        <a:ext cx="2319643" cy="2319643"/>
      </dsp:txXfrm>
    </dsp:sp>
    <dsp:sp modelId="{4522EE6B-B06D-4A84-9E4C-FD875CD05B60}">
      <dsp:nvSpPr>
        <dsp:cNvPr id="0" name=""/>
        <dsp:cNvSpPr/>
      </dsp:nvSpPr>
      <dsp:spPr>
        <a:xfrm>
          <a:off x="6763849"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6763849" y="1258858"/>
        <a:ext cx="332231" cy="355235"/>
      </dsp:txXfrm>
    </dsp:sp>
    <dsp:sp modelId="{D409A809-F4A7-4B44-8C09-689152D3CE15}">
      <dsp:nvSpPr>
        <dsp:cNvPr id="0" name=""/>
        <dsp:cNvSpPr/>
      </dsp:nvSpPr>
      <dsp:spPr>
        <a:xfrm>
          <a:off x="7645279" y="204486"/>
          <a:ext cx="2463977" cy="2463977"/>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804639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Add volume current sources, set resolution and run Simulation for desired discrete steps.</a:t>
          </a:r>
          <a:endParaRPr lang="en-US" sz="2400" kern="1200" dirty="0"/>
        </a:p>
      </dsp:txBody>
      <dsp:txXfrm>
        <a:off x="8118559" y="1755040"/>
        <a:ext cx="2319643" cy="2319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Build Grid and Geometrical Structures for transformer, windings and boundaries.</a:t>
          </a:r>
          <a:endParaRPr lang="en-US" sz="1800" kern="1200" dirty="0"/>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Set </a:t>
          </a:r>
          <a:r>
            <a:rPr lang="en-US" sz="1800" kern="1200" dirty="0" smtClean="0">
              <a:latin typeface="Cambria Math" panose="02040503050406030204" pitchFamily="18" charset="0"/>
              <a:ea typeface="Cambria Math" panose="02040503050406030204" pitchFamily="18" charset="0"/>
            </a:rPr>
            <a:t>𝜀, 𝜇, 𝜎,</a:t>
          </a:r>
          <a:r>
            <a:rPr lang="en-US" sz="1800" kern="1200" dirty="0" smtClean="0"/>
            <a:t> Material Inhomogeneity, Dispersion and Non-Linearity Model Parameters. </a:t>
          </a:r>
          <a:endParaRPr lang="en-US" sz="1800" kern="1200" dirty="0"/>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Add volume current sources, set resolution and run Simulation for desired discrete steps.</a:t>
          </a:r>
          <a:endParaRPr lang="en-US" sz="1800" kern="1200" dirty="0"/>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Apply 3D Discrete Fourier Transform to find transmitted Poynting Flux and  Broadband Response.</a:t>
          </a:r>
          <a:endParaRPr lang="en-US" sz="1800" kern="1200" dirty="0"/>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t>7/12/2020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t>6</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0A9B6A-07F3-4DFE-AA98-CE3D72AF4661}" type="datetime1">
              <a:rPr lang="en-US" smtClean="0"/>
              <a:t>7/12/2020</a:t>
            </a:fld>
            <a:endParaRPr lang="en-US"/>
          </a:p>
        </p:txBody>
      </p:sp>
      <p:sp>
        <p:nvSpPr>
          <p:cNvPr id="5" name="Footer Placeholder 4"/>
          <p:cNvSpPr>
            <a:spLocks noGrp="1"/>
          </p:cNvSpPr>
          <p:nvPr>
            <p:ph type="ftr" sz="quarter" idx="11"/>
          </p:nvPr>
        </p:nvSpPr>
        <p:spPr/>
        <p:txBody>
          <a:bodyPr/>
          <a:lstStyle/>
          <a:p>
            <a:r>
              <a:rPr lang="en-US" smtClean="0"/>
              <a:t>Modeling and Simulation of Magnetic Transmission Lines</a:t>
            </a:r>
            <a:endParaRPr lang="en-US"/>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B1E43-7E1B-484D-8C8A-90D39957AC01}" type="datetime1">
              <a:rPr lang="en-US" smtClean="0"/>
              <a:t>7/12/2020</a:t>
            </a:fld>
            <a:endParaRPr lang="en-US"/>
          </a:p>
        </p:txBody>
      </p:sp>
      <p:sp>
        <p:nvSpPr>
          <p:cNvPr id="5" name="Footer Placeholder 4"/>
          <p:cNvSpPr>
            <a:spLocks noGrp="1"/>
          </p:cNvSpPr>
          <p:nvPr>
            <p:ph type="ftr" sz="quarter" idx="11"/>
          </p:nvPr>
        </p:nvSpPr>
        <p:spPr/>
        <p:txBody>
          <a:bodyPr/>
          <a:lstStyle/>
          <a:p>
            <a:r>
              <a:rPr lang="en-US" smtClean="0"/>
              <a:t>Modeling and Simulation of Magnetic Transmission Lines</a:t>
            </a:r>
            <a:endParaRPr lang="en-US"/>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37248E-75A7-4661-9A50-0CE9B1D0C8CA}" type="datetime1">
              <a:rPr lang="en-US" smtClean="0"/>
              <a:t>7/12/2020</a:t>
            </a:fld>
            <a:endParaRPr lang="en-US"/>
          </a:p>
        </p:txBody>
      </p:sp>
      <p:sp>
        <p:nvSpPr>
          <p:cNvPr id="5" name="Footer Placeholder 4"/>
          <p:cNvSpPr>
            <a:spLocks noGrp="1"/>
          </p:cNvSpPr>
          <p:nvPr>
            <p:ph type="ftr" sz="quarter" idx="11"/>
          </p:nvPr>
        </p:nvSpPr>
        <p:spPr/>
        <p:txBody>
          <a:bodyPr/>
          <a:lstStyle/>
          <a:p>
            <a:r>
              <a:rPr lang="en-US" smtClean="0"/>
              <a:t>Modeling and Simulation of Magnetic Transmission Lines</a:t>
            </a:r>
            <a:endParaRPr lang="en-US"/>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E63AA1-9D63-4252-BF40-FC4DDE464564}" type="datetime1">
              <a:rPr lang="en-US" smtClean="0"/>
              <a:t>7/12/2020</a:t>
            </a:fld>
            <a:endParaRPr lang="en-US"/>
          </a:p>
        </p:txBody>
      </p:sp>
      <p:sp>
        <p:nvSpPr>
          <p:cNvPr id="5" name="Footer Placeholder 4"/>
          <p:cNvSpPr>
            <a:spLocks noGrp="1"/>
          </p:cNvSpPr>
          <p:nvPr>
            <p:ph type="ftr" sz="quarter" idx="11"/>
          </p:nvPr>
        </p:nvSpPr>
        <p:spPr/>
        <p:txBody>
          <a:bodyPr/>
          <a:lstStyle/>
          <a:p>
            <a:r>
              <a:rPr lang="en-US" smtClean="0"/>
              <a:t>Modeling and Simulation of Magnetic Transmission Lines</a:t>
            </a:r>
            <a:endParaRPr lang="en-US"/>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t>7/12/2020</a:t>
            </a:fld>
            <a:endParaRPr lang="en-US"/>
          </a:p>
        </p:txBody>
      </p:sp>
      <p:sp>
        <p:nvSpPr>
          <p:cNvPr id="5" name="Footer Placeholder 4"/>
          <p:cNvSpPr>
            <a:spLocks noGrp="1"/>
          </p:cNvSpPr>
          <p:nvPr>
            <p:ph type="ftr" sz="quarter" idx="11"/>
          </p:nvPr>
        </p:nvSpPr>
        <p:spPr/>
        <p:txBody>
          <a:bodyPr/>
          <a:lstStyle/>
          <a:p>
            <a:r>
              <a:rPr lang="en-US" smtClean="0"/>
              <a:t>Modeling and Simulation of Magnetic Transmission Lines</a:t>
            </a:r>
            <a:endParaRPr lang="en-US"/>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007F54-1644-4320-A26A-A4BED20872D1}" type="datetime1">
              <a:rPr lang="en-US" smtClean="0"/>
              <a:t>7/12/2020</a:t>
            </a:fld>
            <a:endParaRPr lang="en-US"/>
          </a:p>
        </p:txBody>
      </p:sp>
      <p:sp>
        <p:nvSpPr>
          <p:cNvPr id="6" name="Footer Placeholder 5"/>
          <p:cNvSpPr>
            <a:spLocks noGrp="1"/>
          </p:cNvSpPr>
          <p:nvPr>
            <p:ph type="ftr" sz="quarter" idx="11"/>
          </p:nvPr>
        </p:nvSpPr>
        <p:spPr/>
        <p:txBody>
          <a:bodyPr/>
          <a:lstStyle/>
          <a:p>
            <a:r>
              <a:rPr lang="en-US" smtClean="0"/>
              <a:t>Modeling and Simulation of Magnetic Transmission Lines</a:t>
            </a:r>
            <a:endParaRPr lang="en-US"/>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52277A-44D7-458F-82E5-CD9C42605D3B}" type="datetime1">
              <a:rPr lang="en-US" smtClean="0"/>
              <a:t>7/12/2020</a:t>
            </a:fld>
            <a:endParaRPr lang="en-US"/>
          </a:p>
        </p:txBody>
      </p:sp>
      <p:sp>
        <p:nvSpPr>
          <p:cNvPr id="8" name="Footer Placeholder 7"/>
          <p:cNvSpPr>
            <a:spLocks noGrp="1"/>
          </p:cNvSpPr>
          <p:nvPr>
            <p:ph type="ftr" sz="quarter" idx="11"/>
          </p:nvPr>
        </p:nvSpPr>
        <p:spPr/>
        <p:txBody>
          <a:bodyPr/>
          <a:lstStyle/>
          <a:p>
            <a:r>
              <a:rPr lang="en-US" smtClean="0"/>
              <a:t>Modeling and Simulation of Magnetic Transmission Lines</a:t>
            </a:r>
            <a:endParaRPr lang="en-US"/>
          </a:p>
        </p:txBody>
      </p:sp>
      <p:sp>
        <p:nvSpPr>
          <p:cNvPr id="9" name="Slide Number Placeholder 8"/>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C83CD7-832C-4D34-ACE7-92D68A77FF42}" type="datetime1">
              <a:rPr lang="en-US" smtClean="0"/>
              <a:t>7/12/2020</a:t>
            </a:fld>
            <a:endParaRPr lang="en-US"/>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t>7/12/2020</a:t>
            </a:fld>
            <a:endParaRPr lang="en-US"/>
          </a:p>
        </p:txBody>
      </p:sp>
      <p:sp>
        <p:nvSpPr>
          <p:cNvPr id="3" name="Footer Placeholder 2"/>
          <p:cNvSpPr>
            <a:spLocks noGrp="1"/>
          </p:cNvSpPr>
          <p:nvPr>
            <p:ph type="ftr" sz="quarter" idx="11"/>
          </p:nvPr>
        </p:nvSpPr>
        <p:spPr/>
        <p:txBody>
          <a:bodyPr/>
          <a:lstStyle/>
          <a:p>
            <a:r>
              <a:rPr lang="en-US" smtClean="0"/>
              <a:t>Modeling and Simulation of Magnetic Transmission Lines</a:t>
            </a:r>
            <a:endParaRPr lang="en-US"/>
          </a:p>
        </p:txBody>
      </p:sp>
      <p:sp>
        <p:nvSpPr>
          <p:cNvPr id="4" name="Slide Number Placeholder 3"/>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t>7/12/2020</a:t>
            </a:fld>
            <a:endParaRPr lang="en-US"/>
          </a:p>
        </p:txBody>
      </p:sp>
      <p:sp>
        <p:nvSpPr>
          <p:cNvPr id="6" name="Footer Placeholder 5"/>
          <p:cNvSpPr>
            <a:spLocks noGrp="1"/>
          </p:cNvSpPr>
          <p:nvPr>
            <p:ph type="ftr" sz="quarter" idx="11"/>
          </p:nvPr>
        </p:nvSpPr>
        <p:spPr/>
        <p:txBody>
          <a:bodyPr/>
          <a:lstStyle/>
          <a:p>
            <a:r>
              <a:rPr lang="en-US" smtClean="0"/>
              <a:t>Modeling and Simulation of Magnetic Transmission Lines</a:t>
            </a:r>
            <a:endParaRPr lang="en-US"/>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t>7/12/2020</a:t>
            </a:fld>
            <a:endParaRPr lang="en-US"/>
          </a:p>
        </p:txBody>
      </p:sp>
      <p:sp>
        <p:nvSpPr>
          <p:cNvPr id="6" name="Footer Placeholder 5"/>
          <p:cNvSpPr>
            <a:spLocks noGrp="1"/>
          </p:cNvSpPr>
          <p:nvPr>
            <p:ph type="ftr" sz="quarter" idx="11"/>
          </p:nvPr>
        </p:nvSpPr>
        <p:spPr/>
        <p:txBody>
          <a:bodyPr/>
          <a:lstStyle/>
          <a:p>
            <a:r>
              <a:rPr lang="en-US" smtClean="0"/>
              <a:t>Modeling and Simulation of Magnetic Transmission Lines</a:t>
            </a:r>
            <a:endParaRPr lang="en-US"/>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t>7/12/2020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Modeling and Simulation of Magnetic Transmission Lines</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7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7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0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Times New Roman" pitchFamily="18" charset="0"/>
                <a:cs typeface="Times New Roman" pitchFamily="18" charset="0"/>
              </a:rPr>
              <a:t>Modeling and Simulation of Magnetic Transmission Lines</a:t>
            </a:r>
            <a:endParaRPr lang="en-US" dirty="0">
              <a:latin typeface="Times New Roman" pitchFamily="18" charset="0"/>
              <a:cs typeface="Times New Roman" pitchFamily="18" charset="0"/>
            </a:endParaRPr>
          </a:p>
        </p:txBody>
      </p:sp>
      <p:sp>
        <p:nvSpPr>
          <p:cNvPr id="3" name="Subtitle 2"/>
          <p:cNvSpPr>
            <a:spLocks noGrp="1"/>
          </p:cNvSpPr>
          <p:nvPr>
            <p:ph type="subTitle" idx="1"/>
          </p:nvPr>
        </p:nvSpPr>
        <p:spPr/>
        <p:txBody>
          <a:bodyPr/>
          <a:lstStyle/>
          <a:p>
            <a:r>
              <a:rPr lang="en-US" dirty="0" smtClean="0">
                <a:latin typeface="Times New Roman" pitchFamily="18" charset="0"/>
                <a:cs typeface="Times New Roman" pitchFamily="18" charset="0"/>
              </a:rPr>
              <a:t>Muhammad Shamaas</a:t>
            </a:r>
          </a:p>
          <a:p>
            <a:r>
              <a:rPr lang="en-US" dirty="0" smtClean="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1.2. Introduction to Magnetic Transmission Lines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5945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1.2. Introduction to Magnetic Transmission Lines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marL="514350" indent="-514350" algn="just">
              <a:buFont typeface="+mj-lt"/>
              <a:buAutoNum type="arabicPeriod"/>
            </a:pP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Lines are </a:t>
            </a:r>
            <a:r>
              <a:rPr lang="en-US" dirty="0">
                <a:latin typeface="Times New Roman" pitchFamily="18" charset="0"/>
                <a:cs typeface="Times New Roman" pitchFamily="18" charset="0"/>
              </a:rPr>
              <a:t>made from a magnetic material, with a very high relative </a:t>
            </a:r>
            <a:r>
              <a:rPr lang="en-US" dirty="0" smtClean="0">
                <a:latin typeface="Times New Roman" pitchFamily="18" charset="0"/>
                <a:cs typeface="Times New Roman" pitchFamily="18" charset="0"/>
              </a:rPr>
              <a:t>permeability. </a:t>
            </a:r>
          </a:p>
          <a:p>
            <a:pPr marL="514350" indent="-514350" algn="just">
              <a:buFont typeface="+mj-lt"/>
              <a:buAutoNum type="arabicPeriod"/>
            </a:pPr>
            <a:r>
              <a:rPr lang="en-US" dirty="0" smtClean="0">
                <a:latin typeface="Times New Roman" pitchFamily="18" charset="0"/>
                <a:cs typeface="Times New Roman" pitchFamily="18" charset="0"/>
              </a:rPr>
              <a:t>They transmit </a:t>
            </a:r>
            <a:r>
              <a:rPr lang="en-US" dirty="0">
                <a:latin typeface="Times New Roman" pitchFamily="18" charset="0"/>
                <a:cs typeface="Times New Roman" pitchFamily="18" charset="0"/>
              </a:rPr>
              <a:t>Magnetic Flux as the effective Magnetic charge. Time varying magnetic flux results in a Magnetic Displacement Current inside the Transmission Line. </a:t>
            </a:r>
            <a:endParaRPr lang="en-US" dirty="0" smtClean="0">
              <a:latin typeface="Times New Roman" pitchFamily="18" charset="0"/>
              <a:cs typeface="Times New Roman" pitchFamily="18" charset="0"/>
            </a:endParaRP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a:t>
            </a:r>
            <a:r>
              <a:rPr lang="en-US" dirty="0" smtClean="0">
                <a:latin typeface="Times New Roman" pitchFamily="18" charset="0"/>
                <a:cs typeface="Times New Roman" pitchFamily="18" charset="0"/>
              </a:rPr>
              <a:t>flow of magnetic or electric </a:t>
            </a:r>
            <a:r>
              <a:rPr lang="en-US" dirty="0">
                <a:latin typeface="Times New Roman" pitchFamily="18" charset="0"/>
                <a:cs typeface="Times New Roman" pitchFamily="18" charset="0"/>
              </a:rPr>
              <a:t>charges. They are very poor electrical conductors. </a:t>
            </a:r>
            <a:r>
              <a:rPr lang="en-US" dirty="0" smtClean="0">
                <a:latin typeface="Times New Roman" pitchFamily="18" charset="0"/>
                <a:cs typeface="Times New Roman" pitchFamily="18" charset="0"/>
              </a:rPr>
              <a:t> However</a:t>
            </a:r>
            <a:r>
              <a:rPr lang="en-US" dirty="0">
                <a:latin typeface="Times New Roman" pitchFamily="18" charset="0"/>
                <a:cs typeface="Times New Roman" pitchFamily="18" charset="0"/>
              </a:rPr>
              <a:t>, changing Magnetic Fields produce Electric </a:t>
            </a:r>
            <a:r>
              <a:rPr lang="en-US" dirty="0" smtClean="0">
                <a:latin typeface="Times New Roman" pitchFamily="18" charset="0"/>
                <a:cs typeface="Times New Roman" pitchFamily="18" charset="0"/>
              </a:rPr>
              <a:t>Fields and Electrical Energy is stored </a:t>
            </a:r>
            <a:r>
              <a:rPr lang="en-US" dirty="0">
                <a:latin typeface="Times New Roman" pitchFamily="18" charset="0"/>
                <a:cs typeface="Times New Roman" pitchFamily="18" charset="0"/>
              </a:rPr>
              <a:t>in the </a:t>
            </a:r>
            <a:r>
              <a:rPr lang="en-US" dirty="0" smtClean="0">
                <a:latin typeface="Times New Roman" pitchFamily="18" charset="0"/>
                <a:cs typeface="Times New Roman" pitchFamily="18" charset="0"/>
              </a:rPr>
              <a:t>dielectric </a:t>
            </a:r>
            <a:r>
              <a:rPr lang="en-US" dirty="0">
                <a:latin typeface="Times New Roman" pitchFamily="18" charset="0"/>
                <a:cs typeface="Times New Roman" pitchFamily="18" charset="0"/>
              </a:rPr>
              <a:t>medium</a:t>
            </a:r>
            <a:r>
              <a:rPr lang="en-US" dirty="0" smtClean="0">
                <a:latin typeface="Times New Roman" pitchFamily="18" charset="0"/>
                <a:cs typeface="Times New Roman" pitchFamily="18" charset="0"/>
              </a:rPr>
              <a:t>.</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081781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1.2. Applications of Magnetic Transmission Lines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latin typeface="Times New Roman" pitchFamily="18" charset="0"/>
                <a:cs typeface="Times New Roman" pitchFamily="18" charset="0"/>
              </a:rPr>
              <a:t>Inductors and Magnetic Amplifiers. </a:t>
            </a:r>
          </a:p>
          <a:p>
            <a:pPr marL="514350" indent="-514350">
              <a:buFont typeface="+mj-lt"/>
              <a:buAutoNum type="arabicPeriod"/>
            </a:pPr>
            <a:r>
              <a:rPr lang="en-US" dirty="0" smtClean="0">
                <a:latin typeface="Times New Roman" pitchFamily="18" charset="0"/>
                <a:cs typeface="Times New Roman" pitchFamily="18" charset="0"/>
              </a:rPr>
              <a:t>Filters and Wideband/ Pulse Transformers.</a:t>
            </a:r>
          </a:p>
          <a:p>
            <a:pPr marL="514350" indent="-514350">
              <a:buFont typeface="+mj-lt"/>
              <a:buAutoNum type="arabicPeriod"/>
            </a:pPr>
            <a:r>
              <a:rPr lang="en-US" dirty="0" smtClean="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a:t>
            </a:r>
            <a:r>
              <a:rPr lang="en-US" dirty="0" smtClean="0">
                <a:latin typeface="Times New Roman" pitchFamily="18" charset="0"/>
                <a:cs typeface="Times New Roman" pitchFamily="18" charset="0"/>
              </a:rPr>
              <a:t>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a:t>
            </a:r>
            <a:r>
              <a:rPr lang="en-US" dirty="0" smtClean="0">
                <a:latin typeface="Times New Roman" pitchFamily="18" charset="0"/>
                <a:cs typeface="Times New Roman" pitchFamily="18" charset="0"/>
              </a:rPr>
              <a:t> </a:t>
            </a:r>
          </a:p>
          <a:p>
            <a:pPr marL="514350" indent="-514350">
              <a:buFont typeface="+mj-lt"/>
              <a:buAutoNum type="arabicPeriod"/>
            </a:pPr>
            <a:r>
              <a:rPr lang="en-US" dirty="0" smtClean="0">
                <a:latin typeface="Times New Roman" pitchFamily="18" charset="0"/>
                <a:cs typeface="Times New Roman" pitchFamily="18" charset="0"/>
              </a:rPr>
              <a:t>Directional Couplers and Magnetometers.</a:t>
            </a:r>
          </a:p>
          <a:p>
            <a:pPr marL="514350" indent="-514350">
              <a:buFont typeface="+mj-lt"/>
              <a:buAutoNum type="arabicPeriod"/>
            </a:pPr>
            <a:r>
              <a:rPr lang="en-US" dirty="0" smtClean="0">
                <a:latin typeface="Times New Roman" pitchFamily="18" charset="0"/>
                <a:cs typeface="Times New Roman" pitchFamily="18" charset="0"/>
              </a:rPr>
              <a:t>Induction Heaters and Magneto-resistive Sensors.</a:t>
            </a:r>
          </a:p>
          <a:p>
            <a:pPr marL="514350" indent="-514350">
              <a:buFont typeface="+mj-lt"/>
              <a:buAutoNum type="arabicPeriod"/>
            </a:pPr>
            <a:r>
              <a:rPr lang="en-US" dirty="0" smtClean="0">
                <a:latin typeface="Times New Roman" pitchFamily="18" charset="0"/>
                <a:cs typeface="Times New Roman" pitchFamily="18" charset="0"/>
              </a:rPr>
              <a:t>Gyromagnetic Devices, Microwave generators and Magnetic Resonance Imaging.</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66895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1.2. Applications </a:t>
            </a:r>
            <a:r>
              <a:rPr lang="en-US" dirty="0">
                <a:latin typeface="Times New Roman" pitchFamily="18" charset="0"/>
                <a:cs typeface="Times New Roman" pitchFamily="18" charset="0"/>
              </a:rPr>
              <a:t>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05634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a:t>
            </a:r>
            <a:r>
              <a:rPr lang="en-US" dirty="0" smtClean="0">
                <a:latin typeface="Times New Roman" pitchFamily="18" charset="0"/>
                <a:cs typeface="Times New Roman" pitchFamily="18" charset="0"/>
              </a:rPr>
              <a:t>. Magnetic Circuit Modeling</a:t>
            </a:r>
            <a:endParaRPr lang="en-US" dirty="0">
              <a:latin typeface="Times New Roman" pitchFamily="18" charset="0"/>
              <a:cs typeface="Times New Roman" pitchFamily="18" charset="0"/>
            </a:endParaRPr>
          </a:p>
        </p:txBody>
      </p:sp>
      <p:sp>
        <p:nvSpPr>
          <p:cNvPr id="2" name="Footer Placeholder 1"/>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itchFamily="18" charset="0"/>
                <a:cs typeface="Times New Roman" pitchFamily="18" charset="0"/>
              </a:rPr>
              <a:t>2. Three Magnetic Circuit Models</a:t>
            </a:r>
            <a:endParaRPr lang="en-US" dirty="0">
              <a:latin typeface="Times New Roman" pitchFamily="18" charset="0"/>
              <a:cs typeface="Times New Roman" pitchFamily="18" charset="0"/>
            </a:endParaRPr>
          </a:p>
        </p:txBody>
      </p:sp>
      <p:sp>
        <p:nvSpPr>
          <p:cNvPr id="7" name="Content Placeholder 6"/>
          <p:cNvSpPr>
            <a:spLocks noGrp="1"/>
          </p:cNvSpPr>
          <p:nvPr>
            <p:ph idx="1"/>
          </p:nvPr>
        </p:nvSpPr>
        <p:spPr/>
        <p:txBody>
          <a:bodyPr/>
          <a:lstStyle/>
          <a:p>
            <a:pPr marL="0" indent="0">
              <a:buNone/>
            </a:pPr>
            <a:r>
              <a:rPr lang="en-US" dirty="0" smtClean="0">
                <a:latin typeface="Times New Roman" pitchFamily="18" charset="0"/>
                <a:cs typeface="Times New Roman" pitchFamily="18" charset="0"/>
              </a:rPr>
              <a:t>This chapter discusses three magnetic circuit models: </a:t>
            </a:r>
          </a:p>
          <a:p>
            <a:pPr marL="514350" indent="-514350">
              <a:buFont typeface="+mj-lt"/>
              <a:buAutoNum type="arabicPeriod"/>
            </a:pPr>
            <a:r>
              <a:rPr lang="en-US" dirty="0" smtClean="0">
                <a:latin typeface="Times New Roman" pitchFamily="18" charset="0"/>
                <a:cs typeface="Times New Roman" pitchFamily="18" charset="0"/>
              </a:rPr>
              <a:t>Reluctance Model</a:t>
            </a:r>
          </a:p>
          <a:p>
            <a:pPr marL="514350" indent="-514350">
              <a:buFont typeface="+mj-lt"/>
              <a:buAutoNum type="arabicPeriod"/>
            </a:pPr>
            <a:r>
              <a:rPr lang="en-US" dirty="0" smtClean="0">
                <a:latin typeface="Times New Roman" pitchFamily="18" charset="0"/>
                <a:cs typeface="Times New Roman" pitchFamily="18" charset="0"/>
              </a:rPr>
              <a:t>Permeance-Capacitance Model</a:t>
            </a:r>
          </a:p>
          <a:p>
            <a:pPr marL="514350" indent="-514350">
              <a:buFont typeface="+mj-lt"/>
              <a:buAutoNum type="arabicPeriod"/>
            </a:pPr>
            <a:r>
              <a:rPr lang="en-US" dirty="0" smtClean="0">
                <a:latin typeface="Times New Roman" pitchFamily="18" charset="0"/>
                <a:cs typeface="Times New Roman" pitchFamily="18" charset="0"/>
              </a:rPr>
              <a:t>Magnetic Transmission Line Model</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smtClean="0">
                <a:latin typeface="Times New Roman" pitchFamily="18" charset="0"/>
                <a:cs typeface="Times New Roman" pitchFamily="18" charset="0"/>
              </a:rPr>
              <a:t>2.1. Magnetic Reluctance Model</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a:t>
            </a:r>
            <a:r>
              <a:rPr lang="en-US" dirty="0" smtClean="0">
                <a:latin typeface="Times New Roman" pitchFamily="18" charset="0"/>
                <a:cs typeface="Times New Roman" pitchFamily="18" charset="0"/>
              </a:rPr>
              <a:t>.1. Complex </a:t>
            </a:r>
            <a:r>
              <a:rPr lang="en-US" dirty="0">
                <a:latin typeface="Times New Roman" pitchFamily="18" charset="0"/>
                <a:cs typeface="Times New Roman" pitchFamily="18" charset="0"/>
              </a:rPr>
              <a:t>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17</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a:t>
            </a:r>
            <a:r>
              <a:rPr lang="en-US" dirty="0" smtClean="0">
                <a:latin typeface="Times New Roman" pitchFamily="18" charset="0"/>
                <a:cs typeface="Times New Roman" pitchFamily="18" charset="0"/>
              </a:rPr>
              <a:t>.1. Complex Magnetic Reluctance Model for Magnetic Circuits</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smtClean="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a:rPr>
                          </m:ctrlPr>
                        </m:fPr>
                        <m:num>
                          <m:sSub>
                            <m:sSubPr>
                              <m:ctrlPr>
                                <a:rPr lang="en-US" i="1">
                                  <a:latin typeface="Cambria Math"/>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a:rPr>
                          </m:ctrlPr>
                        </m:fPr>
                        <m:num>
                          <m:nary>
                            <m:naryPr>
                              <m:chr m:val="∮"/>
                              <m:limLoc m:val="undOvr"/>
                              <m:subHide m:val="on"/>
                              <m:supHide m:val="on"/>
                              <m:ctrlPr>
                                <a:rPr lang="en-US" i="1">
                                  <a:latin typeface="Cambria Math"/>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2.1</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Inconsistency in Complex </a:t>
            </a:r>
            <a:r>
              <a:rPr lang="en-US" dirty="0">
                <a:latin typeface="Times New Roman" pitchFamily="18" charset="0"/>
                <a:cs typeface="Times New Roman" pitchFamily="18" charset="0"/>
              </a:rPr>
              <a:t>Magnetic Reluctance </a:t>
            </a:r>
            <a:r>
              <a:rPr lang="en-US" dirty="0" smtClean="0">
                <a:latin typeface="Times New Roman" pitchFamily="18" charset="0"/>
                <a:cs typeface="Times New Roman" pitchFamily="18" charset="0"/>
              </a:rPr>
              <a:t>Model</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In 1969, R. W. Buntenbach proved that the model is not power invariant. </a:t>
                </a:r>
                <a:r>
                  <a:rPr lang="en-US" dirty="0">
                    <a:latin typeface="Times New Roman" pitchFamily="18" charset="0"/>
                    <a:cs typeface="Times New Roman" pitchFamily="18" charset="0"/>
                  </a:rPr>
                  <a:t>Reluctance Power Loss cannot be calculated using Joule Heating Law (1842) Analogy due to dimensional inconsistency</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a:rPr>
                          </m:ctrlPr>
                        </m:dPr>
                        <m:e>
                          <m:sSubSup>
                            <m:sSubSupPr>
                              <m:ctrlPr>
                                <a:rPr lang="en-US" i="1">
                                  <a:latin typeface="Cambria Math"/>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a:ea typeface="Cambria Math" panose="02040503050406030204" pitchFamily="18" charset="0"/>
                            </a:rPr>
                          </m:ctrlPr>
                        </m:dPr>
                        <m:e>
                          <m:sSubSup>
                            <m:sSubSupPr>
                              <m:ctrlPr>
                                <a:rPr lang="en-US" i="1">
                                  <a:latin typeface="Cambria Math"/>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a:ea typeface="Cambria Math" panose="02040503050406030204" pitchFamily="18" charset="0"/>
                            </a:rPr>
                          </m:ctrlPr>
                        </m:dPr>
                        <m:e>
                          <m:sSub>
                            <m:sSubPr>
                              <m:ctrlPr>
                                <a:rPr lang="en-US" i="1">
                                  <a:latin typeface="Cambria Math"/>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Research Objectives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514350" lvl="0" indent="-514350">
              <a:buFont typeface="+mj-lt"/>
              <a:buAutoNum type="arabicPeriod"/>
            </a:pPr>
            <a:r>
              <a:rPr lang="en-US" dirty="0" smtClean="0">
                <a:latin typeface="Times New Roman" pitchFamily="18" charset="0"/>
                <a:cs typeface="Times New Roman" pitchFamily="18" charset="0"/>
              </a:rPr>
              <a:t>Model dispersive, inhomogeneous and non-linear </a:t>
            </a:r>
            <a:r>
              <a:rPr lang="en-US" dirty="0">
                <a:latin typeface="Times New Roman" pitchFamily="18" charset="0"/>
                <a:cs typeface="Times New Roman" pitchFamily="18" charset="0"/>
              </a:rPr>
              <a:t>Magnetic Transmission </a:t>
            </a:r>
            <a:r>
              <a:rPr lang="en-US" dirty="0" smtClean="0">
                <a:latin typeface="Times New Roman" pitchFamily="18" charset="0"/>
                <a:cs typeface="Times New Roman" pitchFamily="18" charset="0"/>
              </a:rPr>
              <a:t>Lines.</a:t>
            </a:r>
          </a:p>
          <a:p>
            <a:pPr marL="514350" lvl="0" indent="-514350">
              <a:buFont typeface="+mj-lt"/>
              <a:buAutoNum type="arabicPeriod"/>
            </a:pPr>
            <a:r>
              <a:rPr lang="en-US" dirty="0" smtClean="0">
                <a:latin typeface="Times New Roman" pitchFamily="18" charset="0"/>
                <a:cs typeface="Times New Roman" pitchFamily="18" charset="0"/>
              </a:rPr>
              <a:t>Study </a:t>
            </a:r>
            <a:r>
              <a:rPr lang="en-US" dirty="0">
                <a:latin typeface="Times New Roman" pitchFamily="18" charset="0"/>
                <a:cs typeface="Times New Roman" pitchFamily="18" charset="0"/>
              </a:rPr>
              <a:t>equivalent </a:t>
            </a:r>
            <a:r>
              <a:rPr lang="en-US" dirty="0" smtClean="0">
                <a:latin typeface="Times New Roman" pitchFamily="18" charset="0"/>
                <a:cs typeface="Times New Roman" pitchFamily="18" charset="0"/>
              </a:rPr>
              <a:t>magnetic circuits using Reluctance Model, Permeance-Capacitance Model and Transmission Line Model. </a:t>
            </a: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rPr>
              <a:t>Simulate </a:t>
            </a:r>
            <a:r>
              <a:rPr lang="en-US" dirty="0" smtClean="0">
                <a:latin typeface="Times New Roman" pitchFamily="18" charset="0"/>
                <a:cs typeface="Times New Roman" pitchFamily="18" charset="0"/>
              </a:rPr>
              <a:t>gyromagnetic, nonlinear, dispersive Magnetic </a:t>
            </a:r>
            <a:r>
              <a:rPr lang="en-US" dirty="0" smtClean="0">
                <a:latin typeface="Times New Roman" pitchFamily="18" charset="0"/>
                <a:cs typeface="Times New Roman" pitchFamily="18" charset="0"/>
              </a:rPr>
              <a:t>Transmission Lines </a:t>
            </a:r>
            <a:r>
              <a:rPr lang="en-US" dirty="0">
                <a:latin typeface="Times New Roman" pitchFamily="18" charset="0"/>
                <a:cs typeface="Times New Roman" pitchFamily="18" charset="0"/>
              </a:rPr>
              <a:t>using Finite Difference Time Domain (FDTD</a:t>
            </a:r>
            <a:r>
              <a:rPr lang="en-US" dirty="0" smtClean="0">
                <a:latin typeface="Times New Roman" pitchFamily="18" charset="0"/>
                <a:cs typeface="Times New Roman" pitchFamily="18" charset="0"/>
              </a:rPr>
              <a:t>) Simulator</a:t>
            </a:r>
            <a:r>
              <a:rPr lang="en-US" dirty="0">
                <a:latin typeface="Times New Roman" pitchFamily="18" charset="0"/>
                <a:cs typeface="Times New Roman" pitchFamily="18" charset="0"/>
              </a:rPr>
              <a:t> MEEP</a:t>
            </a:r>
            <a:r>
              <a:rPr lang="en-US" dirty="0" smtClean="0">
                <a:latin typeface="Times New Roman" pitchFamily="18" charset="0"/>
                <a:cs typeface="Times New Roman" pitchFamily="18" charset="0"/>
              </a:rPr>
              <a:t>.</a:t>
            </a:r>
          </a:p>
          <a:p>
            <a:pPr marL="514350" lvl="0" indent="-514350">
              <a:buFont typeface="+mj-lt"/>
              <a:buAutoNum type="arabicPeriod"/>
            </a:pPr>
            <a:r>
              <a:rPr lang="en-US" dirty="0" smtClean="0">
                <a:latin typeface="Times New Roman" pitchFamily="18" charset="0"/>
                <a:cs typeface="Times New Roman" pitchFamily="18" charset="0"/>
              </a:rPr>
              <a:t>Study </a:t>
            </a:r>
            <a:r>
              <a:rPr lang="en-US" dirty="0">
                <a:latin typeface="Times New Roman" pitchFamily="18" charset="0"/>
                <a:cs typeface="Times New Roman" pitchFamily="18" charset="0"/>
              </a:rPr>
              <a:t>Frequency Domain Behavior </a:t>
            </a:r>
            <a:r>
              <a:rPr lang="en-US" dirty="0" smtClean="0">
                <a:latin typeface="Times New Roman" pitchFamily="18" charset="0"/>
                <a:cs typeface="Times New Roman" pitchFamily="18" charset="0"/>
              </a:rPr>
              <a:t>of </a:t>
            </a:r>
            <a:r>
              <a:rPr lang="en-US" dirty="0">
                <a:latin typeface="Times New Roman" pitchFamily="18" charset="0"/>
                <a:cs typeface="Times New Roman" pitchFamily="18" charset="0"/>
              </a:rPr>
              <a:t>Magnetic Transmission </a:t>
            </a:r>
            <a:r>
              <a:rPr lang="en-US" dirty="0" smtClean="0">
                <a:latin typeface="Times New Roman" pitchFamily="18" charset="0"/>
                <a:cs typeface="Times New Roman" pitchFamily="18" charset="0"/>
              </a:rPr>
              <a:t>Line parameters.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dirty="0" smtClean="0">
                <a:latin typeface="Times New Roman" pitchFamily="18" charset="0"/>
                <a:cs typeface="Times New Roman" pitchFamily="18" charset="0"/>
              </a:rPr>
              <a:t>Modeling and Simulation of Magnetic Transmission Lines</a:t>
            </a:r>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a:t>
            </a:r>
            <a:r>
              <a:rPr lang="en-US" dirty="0" smtClean="0">
                <a:latin typeface="Times New Roman" pitchFamily="18" charset="0"/>
                <a:cs typeface="Times New Roman" pitchFamily="18" charset="0"/>
              </a:rPr>
              <a:t>.1. Reluctance </a:t>
            </a:r>
            <a:r>
              <a:rPr lang="en-US" dirty="0">
                <a:latin typeface="Times New Roman" pitchFamily="18" charset="0"/>
                <a:cs typeface="Times New Roman" pitchFamily="18" charset="0"/>
              </a:rPr>
              <a:t>model for a Compounded DC Generator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smtClean="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𝐴</m:t>
                          </m:r>
                        </m:sub>
                      </m:sSub>
                      <m:d>
                        <m:dPr>
                          <m:ctrlPr>
                            <a:rPr lang="en-US" i="1">
                              <a:latin typeface="Cambria Math"/>
                            </a:rPr>
                          </m:ctrlPr>
                        </m:dPr>
                        <m:e>
                          <m:sSub>
                            <m:sSubPr>
                              <m:ctrlPr>
                                <a:rPr lang="en-US" i="1">
                                  <a:latin typeface="Cambria Math"/>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a:rPr>
                          </m:ctrlPr>
                        </m:fPr>
                        <m:num>
                          <m:sSub>
                            <m:sSubPr>
                              <m:ctrlPr>
                                <a:rPr lang="en-US" i="1">
                                  <a:latin typeface="Cambria Math"/>
                                </a:rPr>
                              </m:ctrlPr>
                            </m:sSubPr>
                            <m:e>
                              <m:r>
                                <a:rPr lang="en-US" i="1">
                                  <a:latin typeface="Cambria Math"/>
                                </a:rPr>
                                <m:t>𝑉</m:t>
                              </m:r>
                            </m:e>
                            <m:sub>
                              <m:r>
                                <a:rPr lang="en-US" i="1">
                                  <a:latin typeface="Cambria Math"/>
                                </a:rPr>
                                <m:t>𝑇</m:t>
                              </m:r>
                            </m:sub>
                          </m:sSub>
                        </m:num>
                        <m:den>
                          <m:sSub>
                            <m:sSubPr>
                              <m:ctrlPr>
                                <a:rPr lang="en-US" i="1">
                                  <a:latin typeface="Cambria Math"/>
                                </a:rPr>
                              </m:ctrlPr>
                            </m:sSubPr>
                            <m:e>
                              <m:r>
                                <a:rPr lang="en-US" i="1">
                                  <a:latin typeface="Cambria Math"/>
                                </a:rPr>
                                <m:t>𝑅</m:t>
                              </m:r>
                            </m:e>
                            <m:sub>
                              <m:r>
                                <a:rPr lang="en-US" i="1">
                                  <a:latin typeface="Cambria Math"/>
                                </a:rPr>
                                <m:t>𝐹</m:t>
                              </m:r>
                            </m:sub>
                          </m:sSub>
                        </m:den>
                      </m:f>
                    </m:oMath>
                  </m:oMathPara>
                </a14:m>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𝑁</m:t>
                          </m:r>
                        </m:e>
                        <m:sub>
                          <m:r>
                            <a:rPr lang="en-US" i="1">
                              <a:latin typeface="Cambria Math"/>
                            </a:rPr>
                            <m:t>𝐹</m:t>
                          </m:r>
                        </m:sub>
                      </m:sSub>
                      <m:sSubSup>
                        <m:sSubSupPr>
                          <m:ctrlPr>
                            <a:rPr lang="en-US" i="1">
                              <a:latin typeface="Cambria Math"/>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a:rPr>
                          </m:ctrlPr>
                        </m:sSubPr>
                        <m:e>
                          <m:r>
                            <a:rPr lang="en-US" i="1">
                              <a:latin typeface="Cambria Math"/>
                            </a:rPr>
                            <m:t>𝑁</m:t>
                          </m:r>
                        </m:e>
                        <m:sub>
                          <m:r>
                            <a:rPr lang="en-US" i="1">
                              <a:latin typeface="Cambria Math"/>
                            </a:rPr>
                            <m:t>𝐹</m:t>
                          </m:r>
                        </m:sub>
                      </m:sSub>
                      <m:sSub>
                        <m:sSubPr>
                          <m:ctrlPr>
                            <a:rPr lang="en-US" i="1">
                              <a:latin typeface="Cambria Math"/>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a:rPr>
                          </m:ctrlPr>
                        </m:sSubPr>
                        <m:e>
                          <m:r>
                            <a:rPr lang="en-US" i="1">
                              <a:latin typeface="Cambria Math"/>
                            </a:rPr>
                            <m:t>𝑁</m:t>
                          </m:r>
                        </m:e>
                        <m:sub>
                          <m:r>
                            <a:rPr lang="en-US" i="1">
                              <a:latin typeface="Cambria Math"/>
                            </a:rPr>
                            <m:t>𝑆𝐸</m:t>
                          </m:r>
                        </m:sub>
                      </m:sSub>
                      <m:sSub>
                        <m:sSubPr>
                          <m:ctrlPr>
                            <a:rPr lang="en-US" i="1">
                              <a:latin typeface="Cambria Math"/>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a:rPr>
                          </m:ctrlPr>
                        </m:sSubPr>
                        <m:e>
                          <m:r>
                            <a:rPr lang="en-US" i="1">
                              <a:latin typeface="Cambria Math"/>
                            </a:rPr>
                            <m:t>ℱ</m:t>
                          </m:r>
                        </m:e>
                        <m:sub>
                          <m:r>
                            <a:rPr lang="en-US" i="1">
                              <a:latin typeface="Cambria Math"/>
                            </a:rPr>
                            <m:t>𝐴𝑅</m:t>
                          </m:r>
                        </m:sub>
                      </m:sSub>
                    </m:oMath>
                  </m:oMathPara>
                </a14:m>
                <a:endParaRPr lang="en-US" dirty="0" smtClean="0">
                  <a:latin typeface="Times New Roman" pitchFamily="18" charset="0"/>
                  <a:cs typeface="Times New Roman" pitchFamily="18" charset="0"/>
                </a:endParaRPr>
              </a:p>
              <a:p>
                <a:endParaRPr lang="en-US" i="1"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a:rPr>
                          </m:ctrlPr>
                        </m:sSubPr>
                        <m:e>
                          <m:r>
                            <a:rPr lang="en-US" i="1">
                              <a:latin typeface="Cambria Math"/>
                            </a:rPr>
                            <m:t>𝜔</m:t>
                          </m:r>
                        </m:e>
                        <m:sub>
                          <m:r>
                            <a:rPr lang="en-US" i="1">
                              <a:latin typeface="Cambria Math"/>
                            </a:rPr>
                            <m:t>𝑚</m:t>
                          </m:r>
                        </m:sub>
                      </m:sSub>
                    </m:oMath>
                  </m:oMathPara>
                </a14:m>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2.1</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Simulation of Reluctance </a:t>
            </a:r>
            <a:r>
              <a:rPr lang="en-US" dirty="0">
                <a:latin typeface="Times New Roman" pitchFamily="18" charset="0"/>
                <a:cs typeface="Times New Roman" pitchFamily="18" charset="0"/>
              </a:rPr>
              <a:t>model for a Compounded DC </a:t>
            </a:r>
            <a:r>
              <a:rPr lang="en-US" dirty="0" smtClean="0">
                <a:latin typeface="Times New Roman" pitchFamily="18" charset="0"/>
                <a:cs typeface="Times New Roman" pitchFamily="18" charset="0"/>
              </a:rPr>
              <a:t>Generator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smtClean="0">
                <a:latin typeface="Times New Roman" pitchFamily="18" charset="0"/>
                <a:cs typeface="Times New Roman" pitchFamily="18" charset="0"/>
              </a:rPr>
              <a:t>Parameters: </a:t>
            </a:r>
          </a:p>
          <a:p>
            <a:pPr marL="457200" indent="-457200">
              <a:buFont typeface="+mj-lt"/>
              <a:buAutoNum type="arabicPeriod"/>
            </a:pP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=0.19 Ω</a:t>
            </a:r>
          </a:p>
          <a:p>
            <a:pPr marL="457200" indent="-457200">
              <a:buFont typeface="+mj-lt"/>
              <a:buAutoNum type="arabicPeriod"/>
            </a:pP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S</a:t>
            </a:r>
            <a:r>
              <a:rPr lang="en-US" sz="2400" dirty="0" smtClean="0">
                <a:latin typeface="Times New Roman" pitchFamily="18" charset="0"/>
                <a:cs typeface="Times New Roman" pitchFamily="18" charset="0"/>
              </a:rPr>
              <a:t>=0.02 Ω </a:t>
            </a:r>
          </a:p>
          <a:p>
            <a:pPr marL="457200" indent="-457200">
              <a:buFont typeface="+mj-lt"/>
              <a:buAutoNum type="arabicPeriod"/>
            </a:pPr>
            <a:r>
              <a:rPr lang="en-US" sz="2400" dirty="0" smtClean="0">
                <a:latin typeface="Times New Roman" pitchFamily="18" charset="0"/>
                <a:cs typeface="Times New Roman" pitchFamily="18" charset="0"/>
              </a:rPr>
              <a:t>R</a:t>
            </a:r>
            <a:r>
              <a:rPr lang="en-US" sz="2400" baseline="-25000"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=20-50Ω </a:t>
            </a:r>
          </a:p>
          <a:p>
            <a:pPr marL="457200" indent="-457200">
              <a:buFont typeface="+mj-lt"/>
              <a:buAutoNum type="arabicPeriod"/>
            </a:pPr>
            <a:r>
              <a:rPr lang="en-US" sz="2400" dirty="0" smtClean="0">
                <a:latin typeface="Times New Roman" pitchFamily="18" charset="0"/>
                <a:cs typeface="Times New Roman" pitchFamily="18" charset="0"/>
              </a:rPr>
              <a:t>N</a:t>
            </a:r>
            <a:r>
              <a:rPr lang="en-US" sz="2400" baseline="-25000" dirty="0" smtClean="0">
                <a:latin typeface="Times New Roman" pitchFamily="18" charset="0"/>
                <a:cs typeface="Times New Roman" pitchFamily="18" charset="0"/>
              </a:rPr>
              <a:t>F</a:t>
            </a:r>
            <a:r>
              <a:rPr lang="en-US" sz="2400" dirty="0" smtClean="0">
                <a:latin typeface="Times New Roman" pitchFamily="18" charset="0"/>
                <a:cs typeface="Times New Roman" pitchFamily="18" charset="0"/>
              </a:rPr>
              <a:t>=1000 turns </a:t>
            </a:r>
          </a:p>
          <a:p>
            <a:pPr marL="457200" indent="-457200">
              <a:buFont typeface="+mj-lt"/>
              <a:buAutoNum type="arabicPeriod"/>
            </a:pPr>
            <a:r>
              <a:rPr lang="en-US" sz="2400" dirty="0" smtClean="0">
                <a:latin typeface="Times New Roman" pitchFamily="18" charset="0"/>
                <a:cs typeface="Times New Roman" pitchFamily="18" charset="0"/>
              </a:rPr>
              <a:t>N</a:t>
            </a:r>
            <a:r>
              <a:rPr lang="en-US" sz="2400" baseline="-25000" dirty="0" smtClean="0">
                <a:latin typeface="Times New Roman" pitchFamily="18" charset="0"/>
                <a:cs typeface="Times New Roman" pitchFamily="18" charset="0"/>
              </a:rPr>
              <a:t>S</a:t>
            </a:r>
            <a:r>
              <a:rPr lang="en-US" sz="2400" dirty="0" smtClean="0">
                <a:latin typeface="Times New Roman" pitchFamily="18" charset="0"/>
                <a:cs typeface="Times New Roman" pitchFamily="18" charset="0"/>
              </a:rPr>
              <a:t>=2000 </a:t>
            </a:r>
            <a:r>
              <a:rPr lang="en-US" sz="2400" dirty="0">
                <a:latin typeface="Times New Roman" pitchFamily="18" charset="0"/>
                <a:cs typeface="Times New Roman" pitchFamily="18" charset="0"/>
              </a:rPr>
              <a:t>turns </a:t>
            </a:r>
            <a:r>
              <a:rPr lang="en-US" sz="2400" dirty="0" smtClean="0">
                <a:latin typeface="Times New Roman" pitchFamily="18" charset="0"/>
                <a:cs typeface="Times New Roman" pitchFamily="18" charset="0"/>
              </a:rPr>
              <a:t> </a:t>
            </a:r>
          </a:p>
          <a:p>
            <a:pPr marL="457200" indent="-457200">
              <a:buFont typeface="+mj-lt"/>
              <a:buAutoNum type="arabicPeriod"/>
            </a:pPr>
            <a:r>
              <a:rPr lang="en-US" sz="2400" dirty="0" smtClean="0">
                <a:latin typeface="Times New Roman" pitchFamily="18" charset="0"/>
                <a:cs typeface="Times New Roman" pitchFamily="18" charset="0"/>
              </a:rPr>
              <a:t>Rated speed=1800 rpm.</a:t>
            </a:r>
          </a:p>
          <a:p>
            <a:pPr marL="457200" indent="-457200">
              <a:buFont typeface="+mj-lt"/>
              <a:buAutoNum type="arabicPeriod"/>
            </a:pPr>
            <a:r>
              <a:rPr lang="en-US" sz="2400" dirty="0" smtClean="0">
                <a:latin typeface="Times New Roman" pitchFamily="18" charset="0"/>
                <a:cs typeface="Times New Roman" pitchFamily="18" charset="0"/>
              </a:rPr>
              <a:t>Rated Voltage=140 V.</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2.1</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Simulation of Non-Linear Reluctance</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smtClean="0">
                  <a:latin typeface="Times New Roman" pitchFamily="18" charset="0"/>
                  <a:cs typeface="Times New Roman" pitchFamily="18" charset="0"/>
                </a:endParaRPr>
              </a:p>
              <a:p>
                <a:pPr marL="457200" indent="-457200">
                  <a:buFont typeface="+mj-lt"/>
                  <a:buAutoNum type="arabicPeriod"/>
                </a:pPr>
                <a:r>
                  <a:rPr lang="en-US" sz="2400" dirty="0" smtClean="0">
                    <a:latin typeface="Times New Roman" pitchFamily="18" charset="0"/>
                    <a:cs typeface="Times New Roman" pitchFamily="18" charset="0"/>
                  </a:rPr>
                  <a:t>Magnetic Flux is given by</a:t>
                </a:r>
              </a:p>
              <a:p>
                <a:pPr marL="457200" indent="-457200">
                  <a:buFont typeface="+mj-lt"/>
                  <a:buAutoNum type="arabicPeriod"/>
                </a:pPr>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a:rPr>
                          </m:ctrlPr>
                        </m:fPr>
                        <m:num>
                          <m:sSub>
                            <m:sSubPr>
                              <m:ctrlPr>
                                <a:rPr lang="en-US" sz="2400" i="1">
                                  <a:latin typeface="Cambria Math"/>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marL="457200" indent="-457200">
                  <a:buFont typeface="+mj-lt"/>
                  <a:buAutoNum type="arabicPeriod"/>
                </a:pPr>
                <a:endParaRPr lang="en-US" sz="2400" dirty="0" smtClean="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23</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2.1</a:t>
            </a:r>
            <a:r>
              <a:rPr lang="en-US" dirty="0">
                <a:latin typeface="Times New Roman" pitchFamily="18" charset="0"/>
                <a:cs typeface="Times New Roman" pitchFamily="18" charset="0"/>
              </a:rPr>
              <a:t>.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24</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a:t>
            </a:r>
            <a:r>
              <a:rPr lang="en-US" sz="2400" dirty="0" smtClean="0">
                <a:latin typeface="Times New Roman" pitchFamily="18" charset="0"/>
                <a:cs typeface="Times New Roman" pitchFamily="18" charset="0"/>
              </a:rPr>
              <a:t>1000 </a:t>
            </a:r>
            <a:r>
              <a:rPr lang="en-US" sz="2400" dirty="0">
                <a:latin typeface="Times New Roman" pitchFamily="18" charset="0"/>
                <a:cs typeface="Times New Roman" pitchFamily="18" charset="0"/>
              </a:rPr>
              <a:t>to </a:t>
            </a:r>
            <a:r>
              <a:rPr lang="en-US" sz="2400" dirty="0" smtClean="0">
                <a:latin typeface="Times New Roman" pitchFamily="18" charset="0"/>
                <a:cs typeface="Times New Roman" pitchFamily="18" charset="0"/>
              </a:rPr>
              <a:t>2500 </a:t>
            </a:r>
            <a:r>
              <a:rPr lang="en-US" sz="2400" dirty="0">
                <a:latin typeface="Times New Roman" pitchFamily="18" charset="0"/>
                <a:cs typeface="Times New Roman" pitchFamily="18" charset="0"/>
              </a:rPr>
              <a:t>rpm in steps of </a:t>
            </a:r>
            <a:r>
              <a:rPr lang="en-US" sz="2400" dirty="0" smtClean="0">
                <a:latin typeface="Times New Roman" pitchFamily="18" charset="0"/>
                <a:cs typeface="Times New Roman" pitchFamily="18" charset="0"/>
              </a:rPr>
              <a:t>250rpm</a:t>
            </a:r>
            <a:r>
              <a:rPr lang="en-US" sz="2400" dirty="0" smtClean="0">
                <a:latin typeface="Times New Roman" pitchFamily="18" charset="0"/>
                <a:cs typeface="Times New Roman" pitchFamily="18" charset="0"/>
              </a:rPr>
              <a:t>.</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a:t>
            </a:r>
            <a:r>
              <a:rPr lang="en-US" sz="2400" dirty="0" smtClean="0">
                <a:latin typeface="Times New Roman" pitchFamily="18" charset="0"/>
                <a:cs typeface="Times New Roman" pitchFamily="18" charset="0"/>
              </a:rPr>
              <a:t>voltage/ flux relation </a:t>
            </a:r>
            <a:r>
              <a:rPr lang="en-US" sz="2400" dirty="0">
                <a:latin typeface="Times New Roman" pitchFamily="18" charset="0"/>
                <a:cs typeface="Times New Roman" pitchFamily="18" charset="0"/>
              </a:rPr>
              <a:t>is </a:t>
            </a:r>
            <a:r>
              <a:rPr lang="en-US" sz="2400" dirty="0" smtClean="0">
                <a:latin typeface="Times New Roman" pitchFamily="18" charset="0"/>
                <a:cs typeface="Times New Roman" pitchFamily="18" charset="0"/>
              </a:rPr>
              <a:t>known</a:t>
            </a:r>
            <a:r>
              <a:rPr lang="en-US" sz="2400" dirty="0">
                <a:latin typeface="Times New Roman" pitchFamily="18" charset="0"/>
                <a:cs typeface="Times New Roman" pitchFamily="18" charset="0"/>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0" y="1927767"/>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latin typeface="Times New Roman" pitchFamily="18" charset="0"/>
                <a:cs typeface="Times New Roman" pitchFamily="18" charset="0"/>
              </a:rPr>
              <a:t>2.2. Permeance-Capacitance Model</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2.2</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theory</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smtClean="0">
                <a:latin typeface="Times New Roman" pitchFamily="18" charset="0"/>
                <a:cs typeface="Times New Roman" pitchFamily="18" charset="0"/>
              </a:rPr>
              <a:t>B. </a:t>
            </a:r>
            <a:r>
              <a:rPr lang="en-US" sz="2400" dirty="0" err="1" smtClean="0">
                <a:latin typeface="Times New Roman" pitchFamily="18" charset="0"/>
                <a:cs typeface="Times New Roman" pitchFamily="18" charset="0"/>
              </a:rPr>
              <a:t>Tellegen’s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Gyrator theory (1948) </a:t>
            </a:r>
            <a:r>
              <a:rPr lang="en-US" sz="2400" dirty="0" smtClean="0">
                <a:latin typeface="Times New Roman" pitchFamily="18" charset="0"/>
                <a:cs typeface="Times New Roman" pitchFamily="18" charset="0"/>
              </a:rPr>
              <a:t>can describe </a:t>
            </a:r>
            <a:r>
              <a:rPr lang="en-US" sz="2400" dirty="0">
                <a:latin typeface="Times New Roman" pitchFamily="18" charset="0"/>
                <a:cs typeface="Times New Roman" pitchFamily="18" charset="0"/>
              </a:rPr>
              <a:t>power invariant transformation of magnetic and electric </a:t>
            </a:r>
            <a:r>
              <a:rPr lang="en-US" sz="2400" dirty="0" smtClean="0">
                <a:latin typeface="Times New Roman" pitchFamily="18" charset="0"/>
                <a:cs typeface="Times New Roman" pitchFamily="18" charset="0"/>
              </a:rPr>
              <a:t>quantities. </a:t>
            </a:r>
            <a:r>
              <a:rPr lang="en-US" sz="2400" dirty="0">
                <a:latin typeface="Times New Roman" pitchFamily="18" charset="0"/>
                <a:cs typeface="Times New Roman" pitchFamily="18" charset="0"/>
              </a:rPr>
              <a:t>The </a:t>
            </a:r>
            <a:r>
              <a:rPr lang="en-US" sz="2400" dirty="0" smtClean="0">
                <a:latin typeface="Times New Roman" pitchFamily="18" charset="0"/>
                <a:cs typeface="Times New Roman" pitchFamily="18" charset="0"/>
              </a:rPr>
              <a:t>dual effort </a:t>
            </a:r>
            <a:r>
              <a:rPr lang="en-US" sz="2400" dirty="0">
                <a:latin typeface="Times New Roman" pitchFamily="18" charset="0"/>
                <a:cs typeface="Times New Roman" pitchFamily="18" charset="0"/>
              </a:rPr>
              <a:t>and flow quantities are related by the gyration </a:t>
            </a:r>
            <a:r>
              <a:rPr lang="en-US" sz="2400" dirty="0" smtClean="0">
                <a:latin typeface="Times New Roman" pitchFamily="18" charset="0"/>
                <a:cs typeface="Times New Roman" pitchFamily="18" charset="0"/>
              </a:rPr>
              <a:t>constant N. </a:t>
            </a:r>
            <a:endParaRPr lang="en-US" sz="24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26</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2.2. Validation of Gyrator Theory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77500" lnSpcReduction="20000"/>
              </a:bodyPr>
              <a:lstStyle/>
              <a:p>
                <a:pPr marL="0" indent="0">
                  <a:buNone/>
                </a:pPr>
                <a:r>
                  <a:rPr lang="en-US" sz="3100" dirty="0" smtClean="0">
                    <a:latin typeface="Times New Roman" pitchFamily="18" charset="0"/>
                    <a:cs typeface="Times New Roman" pitchFamily="18" charset="0"/>
                  </a:rPr>
                  <a:t>M. Faraday’s Law (1831): Electric Voltage is responsible for producing Magnetic Displacement Current (rate of change of magnetic flux).</a:t>
                </a:r>
              </a:p>
              <a:p>
                <a:endParaRPr lang="en-US" sz="3100"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a:rPr>
                          </m:ctrlPr>
                        </m:fPr>
                        <m:num>
                          <m:r>
                            <a:rPr lang="en-US" i="1">
                              <a:latin typeface="Cambria Math" panose="02040503050406030204" pitchFamily="18" charset="0"/>
                            </a:rPr>
                            <m:t>𝑑</m:t>
                          </m:r>
                          <m:sSub>
                            <m:sSubPr>
                              <m:ctrlPr>
                                <a:rPr lang="en-US" i="1">
                                  <a:latin typeface="Cambria Math"/>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smtClean="0">
                  <a:latin typeface="Times New Roman" pitchFamily="18" charset="0"/>
                  <a:cs typeface="Times New Roman" pitchFamily="18" charset="0"/>
                </a:endParaRPr>
              </a:p>
              <a:p>
                <a:pPr marL="0" indent="0">
                  <a:buNone/>
                </a:pPr>
                <a:r>
                  <a:rPr lang="en-US" sz="3100" dirty="0" smtClean="0">
                    <a:latin typeface="Times New Roman" pitchFamily="18" charset="0"/>
                    <a:cs typeface="Times New Roman" pitchFamily="18" charset="0"/>
                  </a:rPr>
                  <a:t>A. Ampere’s Law (1861): Magnetic Voltage </a:t>
                </a:r>
                <a:r>
                  <a:rPr lang="en-US" sz="3100" dirty="0">
                    <a:latin typeface="Times New Roman" pitchFamily="18" charset="0"/>
                    <a:cs typeface="Times New Roman" pitchFamily="18" charset="0"/>
                  </a:rPr>
                  <a:t>is </a:t>
                </a:r>
                <a:r>
                  <a:rPr lang="en-US" sz="3100" dirty="0" smtClean="0">
                    <a:latin typeface="Times New Roman" pitchFamily="18" charset="0"/>
                    <a:cs typeface="Times New Roman" pitchFamily="18" charset="0"/>
                  </a:rPr>
                  <a:t>responsible for producing Electric Displacement Current </a:t>
                </a:r>
                <a:r>
                  <a:rPr lang="en-US" sz="3100" dirty="0">
                    <a:latin typeface="Times New Roman" pitchFamily="18" charset="0"/>
                    <a:cs typeface="Times New Roman" pitchFamily="18" charset="0"/>
                  </a:rPr>
                  <a:t>(rate of change of </a:t>
                </a:r>
                <a:r>
                  <a:rPr lang="en-US" sz="3100" dirty="0" smtClean="0">
                    <a:latin typeface="Times New Roman" pitchFamily="18" charset="0"/>
                    <a:cs typeface="Times New Roman" pitchFamily="18" charset="0"/>
                  </a:rPr>
                  <a:t>electric </a:t>
                </a:r>
                <a:r>
                  <a:rPr lang="en-US" sz="3100" dirty="0">
                    <a:latin typeface="Times New Roman" pitchFamily="18" charset="0"/>
                    <a:cs typeface="Times New Roman" pitchFamily="18" charset="0"/>
                  </a:rPr>
                  <a:t>flux</a:t>
                </a:r>
                <a:r>
                  <a:rPr lang="en-US" sz="3100" dirty="0" smtClean="0">
                    <a:latin typeface="Times New Roman" pitchFamily="18" charset="0"/>
                    <a:cs typeface="Times New Roman" pitchFamily="18" charset="0"/>
                  </a:rPr>
                  <a:t>).</a:t>
                </a:r>
              </a:p>
              <a:p>
                <a:endParaRPr lang="en-US" sz="3100"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f>
                        <m:fPr>
                          <m:ctrlPr>
                            <a:rPr lang="en-US" i="1">
                              <a:latin typeface="Cambria Math"/>
                            </a:rPr>
                          </m:ctrlPr>
                        </m:fPr>
                        <m:num>
                          <m:r>
                            <a:rPr lang="en-US" i="1">
                              <a:latin typeface="Cambria Math" panose="02040503050406030204" pitchFamily="18" charset="0"/>
                            </a:rPr>
                            <m:t>𝑑</m:t>
                          </m:r>
                          <m:sSub>
                            <m:sSubPr>
                              <m:ctrlPr>
                                <a:rPr lang="en-US" i="1">
                                  <a:latin typeface="Cambria Math"/>
                                </a:rPr>
                              </m:ctrlPr>
                            </m:sSubPr>
                            <m:e>
                              <m:r>
                                <a:rPr lang="en-US" i="1">
                                  <a:latin typeface="Cambria Math"/>
                                </a:rPr>
                                <m:t>𝛷</m:t>
                              </m:r>
                            </m:e>
                            <m:sub>
                              <m:r>
                                <a:rPr lang="en-US" b="0" i="1" smtClean="0">
                                  <a:latin typeface="Cambria Math" panose="02040503050406030204" pitchFamily="18" charset="0"/>
                                  <a:ea typeface="Cambria Math" panose="02040503050406030204" pitchFamily="18" charset="0"/>
                                </a:rPr>
                                <m:t>𝑒</m:t>
                              </m:r>
                            </m:sub>
                          </m:sSub>
                        </m:num>
                        <m:den>
                          <m:r>
                            <a:rPr lang="en-US" i="1">
                              <a:latin typeface="Cambria Math" panose="02040503050406030204" pitchFamily="18" charset="0"/>
                            </a:rPr>
                            <m:t>𝑑𝑡</m:t>
                          </m:r>
                        </m:den>
                      </m:f>
                    </m:oMath>
                  </m:oMathPara>
                </a14:m>
                <a:endParaRPr lang="en-US"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a:rPr>
                          </m:ctrlPr>
                        </m:naryPr>
                        <m:sub/>
                        <m:sup/>
                        <m:e>
                          <m:r>
                            <a:rPr lang="en-US" b="1" i="1" smtClean="0">
                              <a:latin typeface="Cambria Math" panose="02040503050406030204" pitchFamily="18" charset="0"/>
                            </a:rPr>
                            <m:t>𝑫</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928" t="-29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smtClean="0">
                <a:latin typeface="Times New Roman" pitchFamily="18" charset="0"/>
                <a:cs typeface="Times New Roman" pitchFamily="18" charset="0"/>
              </a:rPr>
              <a:t>2.2. Power Invariant Permeance-Capacitance Model </a:t>
            </a:r>
            <a:r>
              <a:rPr lang="en-US" dirty="0">
                <a:latin typeface="Times New Roman" pitchFamily="18" charset="0"/>
                <a:cs typeface="Times New Roman" pitchFamily="18" charset="0"/>
              </a:rPr>
              <a:t>(1969)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Magnetic </a:t>
            </a:r>
            <a:r>
              <a:rPr lang="en-US" sz="2400" dirty="0">
                <a:latin typeface="Times New Roman" pitchFamily="18" charset="0"/>
                <a:cs typeface="Times New Roman" pitchFamily="18" charset="0"/>
              </a:rPr>
              <a:t>Displacement Current is the rate of change of Magnetic Flux which results from the polarization of Magnetic Dipoles. </a:t>
            </a:r>
            <a:endParaRPr lang="en-US" sz="2400"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28</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2.2. Nature of Magnetic Permeance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0" indent="0">
                  <a:buNone/>
                </a:pPr>
                <a:r>
                  <a:rPr lang="en-US" dirty="0" smtClean="0">
                    <a:latin typeface="Times New Roman" pitchFamily="18" charset="0"/>
                    <a:cs typeface="Times New Roman" pitchFamily="18" charset="0"/>
                  </a:rPr>
                  <a:t>Magnetic Permeance is defined as:</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a:rPr>
                          </m:ctrlPr>
                        </m:fPr>
                        <m:num>
                          <m:sSub>
                            <m:sSubPr>
                              <m:ctrlPr>
                                <a:rPr lang="en-US" i="1">
                                  <a:latin typeface="Cambria Math"/>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a:rPr>
                          </m:ctrlPr>
                        </m:fPr>
                        <m:num>
                          <m:r>
                            <a:rPr lang="en-US" b="0" i="0">
                              <a:latin typeface="Cambria Math" panose="02040503050406030204" pitchFamily="18" charset="0"/>
                            </a:rPr>
                            <m:t>1</m:t>
                          </m:r>
                        </m:num>
                        <m:den>
                          <m:sSub>
                            <m:sSubPr>
                              <m:ctrlPr>
                                <a:rPr lang="en-US" i="1">
                                  <a:latin typeface="Cambria Math"/>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a:rPr>
                          </m:ctrlPr>
                        </m:fPr>
                        <m:num>
                          <m:sSub>
                            <m:sSubPr>
                              <m:ctrlPr>
                                <a:rPr lang="en-US" i="1">
                                  <a:latin typeface="Cambria Math"/>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It </a:t>
                </a:r>
                <a:r>
                  <a:rPr lang="en-US" dirty="0">
                    <a:latin typeface="Times New Roman" pitchFamily="18" charset="0"/>
                    <a:cs typeface="Times New Roman" pitchFamily="18" charset="0"/>
                  </a:rPr>
                  <a:t>represents an equivalent magnetic capacitor which stores </a:t>
                </a:r>
                <a:r>
                  <a:rPr lang="en-US" dirty="0" smtClean="0">
                    <a:latin typeface="Times New Roman" pitchFamily="18" charset="0"/>
                    <a:cs typeface="Times New Roman" pitchFamily="18" charset="0"/>
                  </a:rPr>
                  <a:t>magnetic flux.</a:t>
                </a:r>
              </a:p>
              <a:p>
                <a:pPr marL="0" indent="0">
                  <a:buNone/>
                </a:pPr>
                <a:endParaRPr lang="en-US"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a:rPr>
                          </m:ctrlPr>
                        </m:fPr>
                        <m:num>
                          <m:r>
                            <a:rPr lang="en-US" i="1">
                              <a:latin typeface="Cambria Math" panose="02040503050406030204" pitchFamily="18" charset="0"/>
                            </a:rPr>
                            <m:t>𝑑</m:t>
                          </m:r>
                          <m:sSub>
                            <m:sSubPr>
                              <m:ctrlPr>
                                <a:rPr lang="en-US"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latin typeface="Times New Roman" pitchFamily="18" charset="0"/>
                <a:cs typeface="Times New Roman" pitchFamily="18" charset="0"/>
              </a:rPr>
              <a:t>1. Introduction to Magnetic Transmission</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2.2. Permeance-Capacitance Model for </a:t>
            </a:r>
            <a:r>
              <a:rPr lang="en-US" dirty="0">
                <a:latin typeface="Times New Roman" pitchFamily="18" charset="0"/>
                <a:cs typeface="Times New Roman" pitchFamily="18" charset="0"/>
              </a:rPr>
              <a:t>a full bridge Isolated Buck Converter</a:t>
            </a: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latin typeface="Times New Roman" pitchFamily="18" charset="0"/>
                <a:ea typeface="Calibri" pitchFamily="34" charset="0"/>
                <a:cs typeface="Times New Roman" pitchFamily="18" charset="0"/>
              </a:rPr>
              <a:t>2.2. The </a:t>
            </a:r>
            <a:r>
              <a:rPr lang="en-US" dirty="0">
                <a:latin typeface="Times New Roman" pitchFamily="18" charset="0"/>
                <a:ea typeface="Calibri" pitchFamily="34" charset="0"/>
                <a:cs typeface="Times New Roman" pitchFamily="18" charset="0"/>
              </a:rPr>
              <a:t>switching table for the switches and </a:t>
            </a:r>
            <a:r>
              <a:rPr lang="en-US" dirty="0" smtClean="0">
                <a:latin typeface="Times New Roman" pitchFamily="18" charset="0"/>
                <a:ea typeface="Calibri" pitchFamily="34" charset="0"/>
                <a:cs typeface="Times New Roman" pitchFamily="18" charset="0"/>
              </a:rPr>
              <a:t>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 xmlns:a16="http://schemas.microsoft.com/office/drawing/2014/main" val="20000"/>
                        </a:ext>
                      </a:extLst>
                    </a:gridCol>
                    <a:gridCol w="1078824">
                      <a:extLst>
                        <a:ext uri="{9D8B030D-6E8A-4147-A177-3AD203B41FA5}">
                          <a16:colId xmlns="" xmlns:a16="http://schemas.microsoft.com/office/drawing/2014/main" val="20001"/>
                        </a:ext>
                      </a:extLst>
                    </a:gridCol>
                    <a:gridCol w="914276">
                      <a:extLst>
                        <a:ext uri="{9D8B030D-6E8A-4147-A177-3AD203B41FA5}">
                          <a16:colId xmlns="" xmlns:a16="http://schemas.microsoft.com/office/drawing/2014/main" val="20002"/>
                        </a:ext>
                      </a:extLst>
                    </a:gridCol>
                    <a:gridCol w="1047223">
                      <a:extLst>
                        <a:ext uri="{9D8B030D-6E8A-4147-A177-3AD203B41FA5}">
                          <a16:colId xmlns="" xmlns:a16="http://schemas.microsoft.com/office/drawing/2014/main" val="20003"/>
                        </a:ext>
                      </a:extLst>
                    </a:gridCol>
                    <a:gridCol w="980750">
                      <a:extLst>
                        <a:ext uri="{9D8B030D-6E8A-4147-A177-3AD203B41FA5}">
                          <a16:colId xmlns="" xmlns:a16="http://schemas.microsoft.com/office/drawing/2014/main" val="20004"/>
                        </a:ext>
                      </a:extLst>
                    </a:gridCol>
                    <a:gridCol w="980750">
                      <a:extLst>
                        <a:ext uri="{9D8B030D-6E8A-4147-A177-3AD203B41FA5}">
                          <a16:colId xmlns="" xmlns:a16="http://schemas.microsoft.com/office/drawing/2014/main" val="20005"/>
                        </a:ext>
                      </a:extLst>
                    </a:gridCol>
                    <a:gridCol w="1176899">
                      <a:extLst>
                        <a:ext uri="{9D8B030D-6E8A-4147-A177-3AD203B41FA5}">
                          <a16:colId xmlns=""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31</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latin typeface="Times New Roman" pitchFamily="18" charset="0"/>
                <a:ea typeface="Calibri" pitchFamily="34" charset="0"/>
                <a:cs typeface="Times New Roman" pitchFamily="18" charset="0"/>
              </a:rPr>
              <a:t>2.2. The </a:t>
            </a:r>
            <a:r>
              <a:rPr lang="en-US" dirty="0">
                <a:latin typeface="Times New Roman" pitchFamily="18" charset="0"/>
                <a:ea typeface="Calibri" pitchFamily="34" charset="0"/>
                <a:cs typeface="Times New Roman" pitchFamily="18" charset="0"/>
              </a:rPr>
              <a:t>design </a:t>
            </a:r>
            <a:r>
              <a:rPr lang="en-US" dirty="0" smtClean="0">
                <a:latin typeface="Times New Roman" pitchFamily="18" charset="0"/>
                <a:ea typeface="Calibri" pitchFamily="34" charset="0"/>
                <a:cs typeface="Times New Roman" pitchFamily="18" charset="0"/>
              </a:rPr>
              <a:t>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 xmlns:a16="http://schemas.microsoft.com/office/drawing/2014/main" val="20000"/>
                        </a:ext>
                      </a:extLst>
                    </a:gridCol>
                    <a:gridCol w="3435808">
                      <a:extLst>
                        <a:ext uri="{9D8B030D-6E8A-4147-A177-3AD203B41FA5}">
                          <a16:colId xmlns="" xmlns:a16="http://schemas.microsoft.com/office/drawing/2014/main" val="20001"/>
                        </a:ext>
                      </a:extLst>
                    </a:gridCol>
                    <a:gridCol w="3691970">
                      <a:extLst>
                        <a:ext uri="{9D8B030D-6E8A-4147-A177-3AD203B41FA5}">
                          <a16:colId xmlns=""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12862"/>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32</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2.2. The </a:t>
            </a:r>
            <a:r>
              <a:rPr lang="en-US" dirty="0">
                <a:latin typeface="Times New Roman" pitchFamily="18" charset="0"/>
                <a:cs typeface="Times New Roman" pitchFamily="18" charset="0"/>
              </a:rPr>
              <a:t>Design </a:t>
            </a:r>
            <a:r>
              <a:rPr lang="en-US" dirty="0" smtClean="0">
                <a:latin typeface="Times New Roman" pitchFamily="18" charset="0"/>
                <a:cs typeface="Times New Roman" pitchFamily="18" charset="0"/>
              </a:rPr>
              <a:t>Procedure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smtClean="0">
                    <a:latin typeface="Times New Roman" pitchFamily="18" charset="0"/>
                    <a:cs typeface="Times New Roman" pitchFamily="18" charset="0"/>
                  </a:rPr>
                  <a:t>1. Applied </a:t>
                </a:r>
                <a:r>
                  <a:rPr lang="en-US" dirty="0">
                    <a:latin typeface="Times New Roman" pitchFamily="18" charset="0"/>
                    <a:cs typeface="Times New Roman" pitchFamily="18" charset="0"/>
                  </a:rPr>
                  <a:t>Primary winding flux</a:t>
                </a:r>
                <a:endParaRPr lang="en-US" b="0" i="0" dirty="0" smtClean="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smtClean="0">
                    <a:latin typeface="Times New Roman" pitchFamily="18" charset="0"/>
                    <a:cs typeface="Times New Roman" pitchFamily="18" charset="0"/>
                  </a:rPr>
                  <a:t>2. Turns </a:t>
                </a:r>
                <a:r>
                  <a:rPr lang="en-US" dirty="0">
                    <a:latin typeface="Times New Roman" pitchFamily="18" charset="0"/>
                    <a:cs typeface="Times New Roman" pitchFamily="18" charset="0"/>
                  </a:rPr>
                  <a:t>of Primary winding</a:t>
                </a:r>
                <a14:m>
                  <m:oMath xmlns:m="http://schemas.openxmlformats.org/officeDocument/2006/math">
                    <m:r>
                      <a:rPr lang="en-US" b="0" i="0" smtClean="0">
                        <a:latin typeface="Cambria Math"/>
                      </a:rPr>
                      <m:t> </m:t>
                    </m:r>
                  </m:oMath>
                </a14:m>
                <a:endParaRPr lang="en-US" b="0" i="0" dirty="0" smtClean="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a:rPr>
                          </m:ctrlPr>
                        </m:fPr>
                        <m:num>
                          <m:sSub>
                            <m:sSubPr>
                              <m:ctrlPr>
                                <a:rPr lang="en-US" i="1">
                                  <a:latin typeface="Cambria Math"/>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smtClean="0">
                    <a:latin typeface="Times New Roman" pitchFamily="18" charset="0"/>
                    <a:cs typeface="Times New Roman" pitchFamily="18" charset="0"/>
                  </a:rPr>
                  <a:t>3. Turns </a:t>
                </a:r>
                <a:r>
                  <a:rPr lang="en-US" dirty="0">
                    <a:latin typeface="Times New Roman" pitchFamily="18" charset="0"/>
                    <a:cs typeface="Times New Roman" pitchFamily="18" charset="0"/>
                  </a:rPr>
                  <a:t>of Secondary windings</a:t>
                </a:r>
                <a14:m>
                  <m:oMath xmlns:m="http://schemas.openxmlformats.org/officeDocument/2006/math">
                    <m:r>
                      <a:rPr lang="en-US" b="0" i="0" smtClean="0">
                        <a:latin typeface="Cambria Math"/>
                      </a:rPr>
                      <m:t> </m:t>
                    </m:r>
                  </m:oMath>
                </a14:m>
                <a:endParaRPr lang="en-US" b="0" i="0" dirty="0" smtClean="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a:rPr>
                          </m:ctrlPr>
                        </m:fPr>
                        <m:num>
                          <m:sSub>
                            <m:sSubPr>
                              <m:ctrlPr>
                                <a:rPr lang="en-US" i="1">
                                  <a:latin typeface="Cambria Math"/>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smtClean="0">
                    <a:latin typeface="Times New Roman" pitchFamily="18" charset="0"/>
                    <a:cs typeface="Times New Roman" pitchFamily="18" charset="0"/>
                  </a:rPr>
                  <a:t>4. Core </a:t>
                </a:r>
                <a:r>
                  <a:rPr lang="en-US" dirty="0">
                    <a:latin typeface="Times New Roman" pitchFamily="18" charset="0"/>
                    <a:cs typeface="Times New Roman" pitchFamily="18" charset="0"/>
                  </a:rPr>
                  <a:t>Permeance</a:t>
                </a:r>
                <a14:m>
                  <m:oMath xmlns:m="http://schemas.openxmlformats.org/officeDocument/2006/math">
                    <m:r>
                      <a:rPr lang="en-US" b="0" i="0" smtClean="0">
                        <a:latin typeface="Cambria Math"/>
                      </a:rPr>
                      <m:t> </m:t>
                    </m:r>
                  </m:oMath>
                </a14:m>
                <a:endParaRPr lang="en-US" b="0" i="0" dirty="0" smtClean="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𝜇</m:t>
                          </m:r>
                          <m:sSub>
                            <m:sSubPr>
                              <m:ctrlPr>
                                <a:rPr lang="en-US" i="1">
                                  <a:latin typeface="Cambria Math"/>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a:rPr>
                          </m:ctrlPr>
                        </m:fPr>
                        <m:num>
                          <m:sSub>
                            <m:sSubPr>
                              <m:ctrlPr>
                                <a:rPr lang="en-US" i="1">
                                  <a:latin typeface="Cambria Math"/>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smtClean="0">
                    <a:latin typeface="Times New Roman" pitchFamily="18" charset="0"/>
                    <a:cs typeface="Times New Roman" pitchFamily="18" charset="0"/>
                  </a:rPr>
                  <a:t>5.Core </a:t>
                </a:r>
                <a:r>
                  <a:rPr lang="en-US" dirty="0">
                    <a:latin typeface="Times New Roman" pitchFamily="18" charset="0"/>
                    <a:cs typeface="Times New Roman" pitchFamily="18" charset="0"/>
                  </a:rPr>
                  <a:t>Resistance</a:t>
                </a:r>
                <a:endParaRPr lang="en-US" b="0" i="0" dirty="0" smtClean="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𝜌</m:t>
                          </m:r>
                          <m:sSub>
                            <m:sSubPr>
                              <m:ctrlPr>
                                <a:rPr lang="en-US" i="1">
                                  <a:latin typeface="Cambria Math"/>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smtClean="0">
                    <a:latin typeface="Times New Roman" pitchFamily="18" charset="0"/>
                    <a:cs typeface="Times New Roman" pitchFamily="18" charset="0"/>
                  </a:rPr>
                  <a:t>6. Load </a:t>
                </a:r>
                <a:r>
                  <a:rPr lang="en-US" dirty="0">
                    <a:latin typeface="Times New Roman" pitchFamily="18" charset="0"/>
                    <a:cs typeface="Times New Roman" pitchFamily="18" charset="0"/>
                  </a:rPr>
                  <a:t>Filter </a:t>
                </a:r>
                <a:r>
                  <a:rPr lang="en-US" dirty="0" smtClean="0">
                    <a:latin typeface="Times New Roman" pitchFamily="18" charset="0"/>
                    <a:cs typeface="Times New Roman" pitchFamily="18" charset="0"/>
                  </a:rPr>
                  <a:t>Design</a:t>
                </a:r>
              </a:p>
              <a:p>
                <a:pPr marL="0" lvl="0" indent="0" algn="ctr">
                  <a:buNone/>
                </a:pPr>
                <a14:m>
                  <m:oMath xmlns:m="http://schemas.openxmlformats.org/officeDocument/2006/math">
                    <m:r>
                      <a:rPr lang="en-US" b="0" i="0" smtClean="0">
                        <a:latin typeface="Cambria Math"/>
                      </a:rPr>
                      <m:t> </m:t>
                    </m:r>
                    <m:sSub>
                      <m:sSubPr>
                        <m:ctrlPr>
                          <a:rPr lang="en-US" i="1">
                            <a:latin typeface="Cambria Math"/>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33</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34</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2.2. Model for Primary winding gyrator</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35</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2.2. Model for Secondary winding gyrators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2.2. Model for non-linear Permeance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Sample Response of non-linear Permeance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Simulation Model of </a:t>
            </a:r>
            <a:r>
              <a:rPr lang="en-US" dirty="0">
                <a:latin typeface="Times New Roman" pitchFamily="18" charset="0"/>
                <a:cs typeface="Times New Roman" pitchFamily="18" charset="0"/>
              </a:rPr>
              <a:t>full bridge Isolated Buck Converter</a:t>
            </a: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1.1. Introduction to Solid State Magnetism</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2.2. Source and Load waveforms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2.2. Permeance Magnetic Voltage and Magnetic Displacement Current</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a:t>
            </a:r>
            <a:r>
              <a:rPr lang="en-US" sz="2400" dirty="0" smtClean="0">
                <a:latin typeface="Times New Roman" pitchFamily="18" charset="0"/>
                <a:cs typeface="Times New Roman" pitchFamily="18" charset="0"/>
              </a:rPr>
              <a:t>uses </a:t>
            </a:r>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non-linear Permeance </a:t>
            </a:r>
            <a:r>
              <a:rPr lang="en-US" sz="2400" dirty="0">
                <a:latin typeface="Times New Roman" pitchFamily="18" charset="0"/>
                <a:cs typeface="Times New Roman" pitchFamily="18" charset="0"/>
              </a:rPr>
              <a:t>to </a:t>
            </a:r>
            <a:r>
              <a:rPr lang="en-US" sz="2400" dirty="0" smtClean="0">
                <a:latin typeface="Times New Roman" pitchFamily="18" charset="0"/>
                <a:cs typeface="Times New Roman" pitchFamily="18" charset="0"/>
              </a:rPr>
              <a:t>model nonlinearity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hysteresis losses of magnetic </a:t>
            </a:r>
            <a:r>
              <a:rPr lang="en-US" sz="2400" dirty="0">
                <a:latin typeface="Times New Roman" pitchFamily="18" charset="0"/>
                <a:cs typeface="Times New Roman" pitchFamily="18" charset="0"/>
              </a:rPr>
              <a:t>materials. </a:t>
            </a:r>
            <a:endParaRPr lang="en-US" sz="2400" dirty="0" smtClean="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is valuable for simulating </a:t>
            </a:r>
            <a:r>
              <a:rPr lang="en-US" sz="2400" dirty="0" smtClean="0">
                <a:latin typeface="Times New Roman" pitchFamily="18" charset="0"/>
                <a:cs typeface="Times New Roman" pitchFamily="18" charset="0"/>
              </a:rPr>
              <a:t>transient behavior </a:t>
            </a:r>
            <a:r>
              <a:rPr lang="en-US" sz="2400" dirty="0">
                <a:latin typeface="Times New Roman" pitchFamily="18" charset="0"/>
                <a:cs typeface="Times New Roman" pitchFamily="18" charset="0"/>
              </a:rPr>
              <a:t>of </a:t>
            </a:r>
            <a:r>
              <a:rPr lang="en-US" sz="2400" dirty="0" smtClean="0">
                <a:latin typeface="Times New Roman" pitchFamily="18" charset="0"/>
                <a:cs typeface="Times New Roman" pitchFamily="18" charset="0"/>
              </a:rPr>
              <a:t>Ferromagnetic elements like RF </a:t>
            </a:r>
            <a:r>
              <a:rPr lang="en-US" sz="2400" dirty="0">
                <a:latin typeface="Times New Roman" pitchFamily="18" charset="0"/>
                <a:cs typeface="Times New Roman" pitchFamily="18" charset="0"/>
              </a:rPr>
              <a:t>inductors, transformers </a:t>
            </a:r>
            <a:r>
              <a:rPr lang="en-US" sz="2400" dirty="0" smtClean="0">
                <a:latin typeface="Times New Roman" pitchFamily="18" charset="0"/>
                <a:cs typeface="Times New Roman" pitchFamily="18" charset="0"/>
              </a:rPr>
              <a:t>and filters</a:t>
            </a:r>
            <a:r>
              <a:rPr lang="en-US" sz="2400" dirty="0">
                <a:latin typeface="Times New Roman" pitchFamily="18" charset="0"/>
                <a:cs typeface="Times New Roman" pitchFamily="18" charset="0"/>
              </a:rPr>
              <a:t>.</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latin typeface="Times New Roman" pitchFamily="18" charset="0"/>
                <a:cs typeface="Times New Roman" pitchFamily="18" charset="0"/>
              </a:rPr>
              <a:t>2.3.Magnetic Transmission Line Model</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smtClean="0">
                <a:latin typeface="Times New Roman" pitchFamily="18" charset="0"/>
                <a:cs typeface="Times New Roman" pitchFamily="18" charset="0"/>
              </a:rPr>
              <a:t>2.3. Magnetic Transmission Line Model </a:t>
            </a:r>
            <a:r>
              <a:rPr lang="en-US" dirty="0">
                <a:latin typeface="Times New Roman" pitchFamily="18" charset="0"/>
                <a:cs typeface="Times New Roman" pitchFamily="18" charset="0"/>
              </a:rPr>
              <a:t>(2012)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smtClean="0">
                <a:latin typeface="Times New Roman" pitchFamily="18" charset="0"/>
                <a:cs typeface="Times New Roman" pitchFamily="18" charset="0"/>
              </a:rPr>
              <a:t>J. A. B. </a:t>
            </a:r>
            <a:r>
              <a:rPr lang="en-US" sz="2400" dirty="0" err="1" smtClean="0">
                <a:latin typeface="Times New Roman" pitchFamily="18" charset="0"/>
                <a:cs typeface="Times New Roman" pitchFamily="18" charset="0"/>
              </a:rPr>
              <a:t>Faria</a:t>
            </a:r>
            <a:r>
              <a:rPr lang="en-US" sz="2400" dirty="0" smtClean="0">
                <a:latin typeface="Times New Roman" pitchFamily="18" charset="0"/>
                <a:cs typeface="Times New Roman" pitchFamily="18" charset="0"/>
              </a:rPr>
              <a:t> and M.P. </a:t>
            </a:r>
            <a:r>
              <a:rPr lang="en-US" sz="2400" dirty="0" err="1" smtClean="0">
                <a:latin typeface="Times New Roman" pitchFamily="18" charset="0"/>
                <a:cs typeface="Times New Roman" pitchFamily="18" charset="0"/>
              </a:rPr>
              <a:t>Pires</a:t>
            </a:r>
            <a:r>
              <a:rPr lang="en-US" sz="2400" dirty="0" smtClean="0">
                <a:latin typeface="Times New Roman" pitchFamily="18" charset="0"/>
                <a:cs typeface="Times New Roman" pitchFamily="18" charset="0"/>
              </a:rPr>
              <a:t> presented Magnetic Transmission Line Model (2012) based on Electric Transmission Line </a:t>
            </a:r>
            <a:r>
              <a:rPr lang="en-US" sz="2400" dirty="0">
                <a:latin typeface="Times New Roman" pitchFamily="18" charset="0"/>
                <a:cs typeface="Times New Roman" pitchFamily="18" charset="0"/>
              </a:rPr>
              <a:t>Model in terms of per unit length </a:t>
            </a:r>
            <a:r>
              <a:rPr lang="en-US" sz="2400" dirty="0" smtClean="0">
                <a:latin typeface="Times New Roman" pitchFamily="18" charset="0"/>
                <a:cs typeface="Times New Roman" pitchFamily="18" charset="0"/>
              </a:rPr>
              <a:t>Transverse </a:t>
            </a:r>
            <a:r>
              <a:rPr lang="en-US" sz="2400" dirty="0">
                <a:latin typeface="Times New Roman" pitchFamily="18" charset="0"/>
                <a:cs typeface="Times New Roman" pitchFamily="18" charset="0"/>
              </a:rPr>
              <a:t>Impedance and per unit length Longitudinal Admittance</a:t>
            </a: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2.3. Components in Transmission Line Model</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smtClean="0">
                    <a:latin typeface="Times New Roman" pitchFamily="18" charset="0"/>
                    <a:cs typeface="Times New Roman" pitchFamily="18" charset="0"/>
                  </a:rPr>
                  <a:t>Per unit length </a:t>
                </a:r>
                <a:r>
                  <a:rPr lang="en-US" sz="2400" dirty="0">
                    <a:latin typeface="Times New Roman" pitchFamily="18" charset="0"/>
                    <a:cs typeface="Times New Roman" pitchFamily="18" charset="0"/>
                  </a:rPr>
                  <a:t>Magnetic </a:t>
                </a:r>
                <a:r>
                  <a:rPr lang="en-US" sz="2400" dirty="0" smtClean="0">
                    <a:latin typeface="Times New Roman" pitchFamily="18" charset="0"/>
                    <a:cs typeface="Times New Roman" pitchFamily="18" charset="0"/>
                  </a:rPr>
                  <a:t>Conductance, </a:t>
                </a:r>
                <a:r>
                  <a:rPr lang="en-US" sz="2400" dirty="0">
                    <a:latin typeface="Times New Roman" pitchFamily="18" charset="0"/>
                    <a:cs typeface="Times New Roman" pitchFamily="18" charset="0"/>
                  </a:rPr>
                  <a:t>Magnetic </a:t>
                </a:r>
                <a:r>
                  <a:rPr lang="en-US" sz="2400" dirty="0" smtClean="0">
                    <a:latin typeface="Times New Roman" pitchFamily="18" charset="0"/>
                    <a:cs typeface="Times New Roman" pitchFamily="18" charset="0"/>
                  </a:rPr>
                  <a:t>Inductance </a:t>
                </a:r>
                <a:r>
                  <a:rPr lang="en-US" sz="2400" dirty="0">
                    <a:latin typeface="Times New Roman" pitchFamily="18" charset="0"/>
                    <a:cs typeface="Times New Roman" pitchFamily="18" charset="0"/>
                  </a:rPr>
                  <a:t>and Magnetic </a:t>
                </a:r>
                <a:r>
                  <a:rPr lang="en-US" sz="2400" dirty="0" smtClean="0">
                    <a:latin typeface="Times New Roman" pitchFamily="18" charset="0"/>
                    <a:cs typeface="Times New Roman" pitchFamily="18" charset="0"/>
                  </a:rPr>
                  <a:t>Capacitance </a:t>
                </a:r>
                <a:r>
                  <a:rPr lang="en-US" sz="2400" dirty="0">
                    <a:latin typeface="Times New Roman" pitchFamily="18" charset="0"/>
                    <a:cs typeface="Times New Roman" pitchFamily="18" charset="0"/>
                  </a:rPr>
                  <a:t>are defined as</a:t>
                </a:r>
                <a:r>
                  <a:rPr lang="en-US" sz="2400"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a:rPr>
                          </m:ctrlPr>
                        </m:fPr>
                        <m:num>
                          <m:sSub>
                            <m:sSubPr>
                              <m:ctrlPr>
                                <a:rPr lang="en-US" sz="2400" i="1">
                                  <a:latin typeface="Cambria Math"/>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a:rPr>
                          </m:ctrlPr>
                        </m:fPr>
                        <m:num>
                          <m:nary>
                            <m:naryPr>
                              <m:chr m:val="∮"/>
                              <m:limLoc m:val="undOvr"/>
                              <m:subHide m:val="on"/>
                              <m:supHide m:val="on"/>
                              <m:ctrlPr>
                                <a:rPr lang="en-US" sz="2400" i="1">
                                  <a:latin typeface="Cambria Math"/>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smtClean="0">
                  <a:latin typeface="Times New Roman" pitchFamily="18" charset="0"/>
                  <a:cs typeface="Times New Roman" pitchFamily="18" charset="0"/>
                </a:endParaRPr>
              </a:p>
              <a:p>
                <a:pPr marL="0" indent="0" algn="ctr">
                  <a:buNone/>
                </a:pPr>
                <a:endParaRPr lang="en-US" sz="2600" dirty="0" smtClean="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a:rPr>
                          </m:ctrlPr>
                        </m:fPr>
                        <m:num>
                          <m:sSub>
                            <m:sSubPr>
                              <m:ctrlPr>
                                <a:rPr lang="en-US" sz="2400" i="1">
                                  <a:latin typeface="Cambria Math"/>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a:rPr>
                          </m:ctrlPr>
                        </m:fPr>
                        <m:num>
                          <m:nary>
                            <m:naryPr>
                              <m:chr m:val="∬"/>
                              <m:limLoc m:val="undOvr"/>
                              <m:subHide m:val="on"/>
                              <m:supHide m:val="on"/>
                              <m:ctrlPr>
                                <a:rPr lang="en-US" sz="2300" i="1">
                                  <a:latin typeface="Cambria Math"/>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smtClean="0">
                  <a:latin typeface="Times New Roman" pitchFamily="18" charset="0"/>
                  <a:cs typeface="Times New Roman" pitchFamily="18" charset="0"/>
                </a:endParaRPr>
              </a:p>
              <a:p>
                <a:pPr marL="0" indent="0" algn="ctr">
                  <a:buNone/>
                </a:pPr>
                <a:endParaRPr lang="en-US" sz="2600" dirty="0" smtClean="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a:rPr>
                          </m:ctrlPr>
                        </m:fPr>
                        <m:num>
                          <m:sSub>
                            <m:sSubPr>
                              <m:ctrlPr>
                                <a:rPr lang="en-US" sz="2400" i="1">
                                  <a:latin typeface="Cambria Math"/>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a:rPr>
                          </m:ctrlPr>
                        </m:fPr>
                        <m:num>
                          <m:nary>
                            <m:naryPr>
                              <m:chr m:val="∬"/>
                              <m:limLoc m:val="undOvr"/>
                              <m:subHide m:val="on"/>
                              <m:supHide m:val="on"/>
                              <m:ctrlPr>
                                <a:rPr lang="en-US" sz="2400" i="1">
                                  <a:latin typeface="Cambria Math"/>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2.3. Energy </a:t>
            </a:r>
            <a:r>
              <a:rPr lang="en-US" dirty="0">
                <a:latin typeface="Times New Roman" pitchFamily="18" charset="0"/>
                <a:cs typeface="Times New Roman" pitchFamily="18" charset="0"/>
              </a:rPr>
              <a:t>Loss and Energy </a:t>
            </a:r>
            <a:r>
              <a:rPr lang="en-US" dirty="0" smtClean="0">
                <a:latin typeface="Times New Roman" pitchFamily="18" charset="0"/>
                <a:cs typeface="Times New Roman" pitchFamily="18" charset="0"/>
              </a:rPr>
              <a:t>Storage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smtClean="0">
                    <a:latin typeface="Times New Roman" pitchFamily="18" charset="0"/>
                    <a:cs typeface="Times New Roman" pitchFamily="18" charset="0"/>
                  </a:rPr>
                  <a:t>1. Energy is dissipated in Magnetic Conductance due to skin effect.</a:t>
                </a:r>
              </a:p>
              <a:p>
                <a:endParaRPr lang="en-US"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2. Electrical </a:t>
                </a:r>
                <a:r>
                  <a:rPr lang="en-US" dirty="0">
                    <a:latin typeface="Times New Roman" pitchFamily="18" charset="0"/>
                    <a:cs typeface="Times New Roman" pitchFamily="18" charset="0"/>
                  </a:rPr>
                  <a:t>Energy is stored in Magnetic </a:t>
                </a:r>
                <a:r>
                  <a:rPr lang="en-US" dirty="0" smtClean="0">
                    <a:latin typeface="Times New Roman" pitchFamily="18" charset="0"/>
                    <a:cs typeface="Times New Roman" pitchFamily="18" charset="0"/>
                  </a:rPr>
                  <a:t>Capacitance; </a:t>
                </a:r>
                <a:r>
                  <a:rPr lang="en-US" dirty="0">
                    <a:latin typeface="Times New Roman" pitchFamily="18" charset="0"/>
                    <a:cs typeface="Times New Roman" pitchFamily="18" charset="0"/>
                  </a:rPr>
                  <a:t>and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Energy is stored in Magnetic Inductance</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a:rPr>
                          </m:ctrlPr>
                        </m:sSubSupPr>
                        <m:e>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a:rPr>
                          </m:ctrlPr>
                        </m:sSubSupPr>
                        <m:e>
                          <m:sSub>
                            <m:sSubPr>
                              <m:ctrlPr>
                                <a:rPr lang="en-US" i="1">
                                  <a:latin typeface="Cambria Math"/>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3.The Magnetic Transmission Line Equations can be solved just like Electric Transmission Line Equations.</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smtClean="0">
                <a:latin typeface="Times New Roman" pitchFamily="18" charset="0"/>
                <a:cs typeface="Times New Roman" pitchFamily="18" charset="0"/>
              </a:rPr>
              <a:t>2.3. </a:t>
            </a:r>
            <a:r>
              <a:rPr lang="en-US" dirty="0" err="1" smtClean="0">
                <a:latin typeface="Times New Roman" pitchFamily="18" charset="0"/>
                <a:cs typeface="Times New Roman" pitchFamily="18" charset="0"/>
              </a:rPr>
              <a:t>Lossy</a:t>
            </a:r>
            <a:r>
              <a:rPr lang="en-US" dirty="0" smtClean="0">
                <a:latin typeface="Times New Roman" pitchFamily="18" charset="0"/>
                <a:cs typeface="Times New Roman" pitchFamily="18" charset="0"/>
              </a:rPr>
              <a:t> Transmission Lines</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454243"/>
            </p:xfrm>
            <a:graphic>
              <a:graphicData uri="http://schemas.openxmlformats.org/drawingml/2006/table">
                <a:tbl>
                  <a:tblPr firstRow="1" firstCol="1" bandRow="1">
                    <a:tableStyleId>{5940675A-B579-460E-94D1-54222C63F5DA}</a:tableStyleId>
                  </a:tblPr>
                  <a:tblGrid>
                    <a:gridCol w="4172444">
                      <a:extLst>
                        <a:ext uri="{9D8B030D-6E8A-4147-A177-3AD203B41FA5}">
                          <a16:colId xmlns="" xmlns:a16="http://schemas.microsoft.com/office/drawing/2014/main" val="3581561559"/>
                        </a:ext>
                      </a:extLst>
                    </a:gridCol>
                    <a:gridCol w="4132130">
                      <a:extLst>
                        <a:ext uri="{9D8B030D-6E8A-4147-A177-3AD203B41FA5}">
                          <a16:colId xmlns=""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a:rPr>
                                    </m:ctrlPr>
                                  </m:fPr>
                                  <m:num>
                                    <m:r>
                                      <a:rPr lang="en-US" sz="1800" b="0" i="1">
                                        <a:effectLst/>
                                        <a:latin typeface="Cambria Math" panose="02040503050406030204" pitchFamily="18" charset="0"/>
                                      </a:rPr>
                                      <m:t>𝑑</m:t>
                                    </m:r>
                                    <m:sSub>
                                      <m:sSubPr>
                                        <m:ctrlPr>
                                          <a:rPr lang="en-US" sz="1800" b="0" i="1" smtClean="0">
                                            <a:latin typeface="Cambria Math"/>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a:rPr>
                                    </m:ctrlPr>
                                  </m:fPr>
                                  <m:num>
                                    <m:r>
                                      <a:rPr lang="en-US" sz="1800" b="0" i="1">
                                        <a:effectLst/>
                                        <a:latin typeface="Cambria Math" panose="02040503050406030204" pitchFamily="18" charset="0"/>
                                      </a:rPr>
                                      <m:t>𝑑</m:t>
                                    </m:r>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a:rPr>
                                    </m:ctrlPr>
                                  </m:fPr>
                                  <m:num>
                                    <m:r>
                                      <a:rPr lang="en-US" sz="1800" b="0" i="1">
                                        <a:effectLst/>
                                        <a:latin typeface="Cambria Math" panose="02040503050406030204" pitchFamily="18" charset="0"/>
                                      </a:rPr>
                                      <m:t>𝑑</m:t>
                                    </m:r>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a:rPr>
                                    </m:ctrlPr>
                                  </m:fPr>
                                  <m:num>
                                    <m:r>
                                      <a:rPr lang="en-US" sz="1800" b="0" i="1">
                                        <a:effectLst/>
                                        <a:latin typeface="Cambria Math" panose="02040503050406030204" pitchFamily="18" charset="0"/>
                                      </a:rPr>
                                      <m:t>𝑑</m:t>
                                    </m:r>
                                    <m:sSub>
                                      <m:sSubPr>
                                        <m:ctrlPr>
                                          <a:rPr lang="en-US" sz="1800" b="0" i="1" smtClean="0">
                                            <a:latin typeface="Cambria Math"/>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smtClean="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a:rPr>
                                    </m:ctrlPr>
                                  </m:fPr>
                                  <m:num>
                                    <m:r>
                                      <a:rPr lang="en-US" sz="1800" b="0" i="1">
                                        <a:effectLst/>
                                        <a:latin typeface="Cambria Math" panose="02040503050406030204" pitchFamily="18" charset="0"/>
                                      </a:rPr>
                                      <m:t>𝑑</m:t>
                                    </m:r>
                                    <m:sSub>
                                      <m:sSubPr>
                                        <m:ctrlPr>
                                          <a:rPr lang="en-US" sz="1800" b="0" i="1" smtClean="0">
                                            <a:latin typeface="Cambria Math"/>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a:rPr>
                                    </m:ctrlPr>
                                  </m:fPr>
                                  <m:num>
                                    <m:r>
                                      <a:rPr lang="en-US" sz="1800" b="0" i="1">
                                        <a:effectLst/>
                                        <a:latin typeface="Cambria Math" panose="02040503050406030204" pitchFamily="18" charset="0"/>
                                      </a:rPr>
                                      <m:t>𝑑</m:t>
                                    </m:r>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a:rPr>
                                    </m:ctrlPr>
                                  </m:fPr>
                                  <m:num>
                                    <m:r>
                                      <a:rPr lang="en-US" sz="1800" b="0" i="1">
                                        <a:effectLst/>
                                        <a:latin typeface="Cambria Math" panose="02040503050406030204" pitchFamily="18" charset="0"/>
                                      </a:rPr>
                                      <m:t>𝑑</m:t>
                                    </m:r>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a:rPr>
                                    </m:ctrlPr>
                                  </m:fPr>
                                  <m:num>
                                    <m:r>
                                      <a:rPr lang="en-US" sz="1800" b="0" i="1">
                                        <a:effectLst/>
                                        <a:latin typeface="Cambria Math" panose="02040503050406030204" pitchFamily="18" charset="0"/>
                                      </a:rPr>
                                      <m:t>𝑑</m:t>
                                    </m:r>
                                    <m:sSub>
                                      <m:sSubPr>
                                        <m:ctrlPr>
                                          <a:rPr lang="en-US" sz="1800" b="0" i="1" smtClean="0">
                                            <a:latin typeface="Cambria Math"/>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a:rPr>
                                    </m:ctrlPr>
                                  </m:fPr>
                                  <m:num>
                                    <m:sSup>
                                      <m:sSupPr>
                                        <m:ctrlPr>
                                          <a:rPr lang="en-US" sz="1800" b="0" i="1">
                                            <a:effectLst/>
                                            <a:latin typeface="Cambria Math"/>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a:rPr>
                                    </m:ctrlPr>
                                  </m:fPr>
                                  <m:num>
                                    <m:sSup>
                                      <m:sSupPr>
                                        <m:ctrlPr>
                                          <a:rPr lang="en-US" sz="1800" b="0" i="1">
                                            <a:effectLst/>
                                            <a:latin typeface="Cambria Math"/>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smtClean="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a:rPr>
                                    </m:ctrlPr>
                                  </m:fPr>
                                  <m:num>
                                    <m:sSup>
                                      <m:sSupPr>
                                        <m:ctrlPr>
                                          <a:rPr lang="en-US" sz="1800" b="0" i="1">
                                            <a:effectLst/>
                                            <a:latin typeface="Cambria Math"/>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a:rPr>
                                    </m:ctrlPr>
                                  </m:fPr>
                                  <m:num>
                                    <m:sSup>
                                      <m:sSupPr>
                                        <m:ctrlPr>
                                          <a:rPr lang="en-US" sz="1800" b="0" i="1">
                                            <a:effectLst/>
                                            <a:latin typeface="Cambria Math"/>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a:rPr>
                                    </m:ctrlPr>
                                  </m:fPr>
                                  <m:num>
                                    <m:sSup>
                                      <m:sSupPr>
                                        <m:ctrlPr>
                                          <a:rPr lang="en-US" sz="1800" b="0" i="1">
                                            <a:effectLst/>
                                            <a:latin typeface="Cambria Math"/>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a:rPr>
                                    </m:ctrlPr>
                                  </m:fPr>
                                  <m:num>
                                    <m:sSup>
                                      <m:sSupPr>
                                        <m:ctrlPr>
                                          <a:rPr lang="en-US" sz="1800" b="0" i="1">
                                            <a:effectLst/>
                                            <a:latin typeface="Cambria Math"/>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a:rPr>
                                    </m:ctrlPr>
                                  </m:fPr>
                                  <m:num>
                                    <m:sSup>
                                      <m:sSupPr>
                                        <m:ctrlPr>
                                          <a:rPr lang="en-US" sz="1800" b="0" i="1">
                                            <a:effectLst/>
                                            <a:latin typeface="Cambria Math"/>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a:rPr>
                                    </m:ctrlPr>
                                  </m:fPr>
                                  <m:num>
                                    <m:sSup>
                                      <m:sSupPr>
                                        <m:ctrlPr>
                                          <a:rPr lang="en-US" sz="1800" b="0" i="1">
                                            <a:effectLst/>
                                            <a:latin typeface="Cambria Math"/>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smtClean="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a:rPr>
                                    </m:ctrlPr>
                                  </m:sSubPr>
                                  <m:e>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a:rPr>
                                    </m:ctrlPr>
                                  </m:sSubPr>
                                  <m:e>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a:rPr>
                                    </m:ctrlPr>
                                  </m:sSubPr>
                                  <m:e>
                                    <m:sSub>
                                      <m:sSubPr>
                                        <m:ctrlPr>
                                          <a:rPr lang="en-US" sz="1800" b="0" i="1" smtClean="0">
                                            <a:latin typeface="Cambria Math"/>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a:rPr>
                                    </m:ctrlPr>
                                  </m:dPr>
                                  <m:e>
                                    <m:r>
                                      <a:rPr lang="en-US" sz="1800" b="0" i="1">
                                        <a:effectLst/>
                                        <a:latin typeface="Cambria Math" panose="02040503050406030204" pitchFamily="18" charset="0"/>
                                      </a:rPr>
                                      <m:t>0</m:t>
                                    </m:r>
                                  </m:e>
                                </m:d>
                                <m:sSup>
                                  <m:sSupPr>
                                    <m:ctrlPr>
                                      <a:rPr lang="en-US" sz="1800" b="0" i="1">
                                        <a:effectLst/>
                                        <a:latin typeface="Cambria Math"/>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a:rPr>
                                    </m:ctrlPr>
                                  </m:sSubPr>
                                  <m:e>
                                    <m:sSub>
                                      <m:sSubPr>
                                        <m:ctrlPr>
                                          <a:rPr lang="en-US" sz="1800" b="0" i="1" smtClean="0">
                                            <a:latin typeface="Cambria Math"/>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a:rPr>
                                    </m:ctrlPr>
                                  </m:sSubPr>
                                  <m:e>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a:rPr>
                                    </m:ctrlPr>
                                  </m:sSubPr>
                                  <m:e>
                                    <m:sSub>
                                      <m:sSubPr>
                                        <m:ctrlPr>
                                          <a:rPr lang="en-US" sz="1800" b="0" i="1" smtClean="0">
                                            <a:latin typeface="Cambria Math"/>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a:rPr>
                                    </m:ctrlPr>
                                  </m:sSubPr>
                                  <m:e>
                                    <m:sSub>
                                      <m:sSubPr>
                                        <m:ctrlPr>
                                          <a:rPr lang="en-US" sz="1800" b="0" i="1" smtClean="0">
                                            <a:latin typeface="Cambria Math"/>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a:rPr>
                                    </m:ctrlPr>
                                  </m:dPr>
                                  <m:e>
                                    <m:r>
                                      <a:rPr lang="en-US" sz="1800" b="0" i="1">
                                        <a:effectLst/>
                                        <a:latin typeface="Cambria Math" panose="02040503050406030204" pitchFamily="18" charset="0"/>
                                      </a:rPr>
                                      <m:t>0</m:t>
                                    </m:r>
                                  </m:e>
                                </m:d>
                                <m:sSup>
                                  <m:sSupPr>
                                    <m:ctrlPr>
                                      <a:rPr lang="en-US" sz="1800" b="0" i="1">
                                        <a:effectLst/>
                                        <a:latin typeface="Cambria Math"/>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a:rPr>
                                    </m:ctrlPr>
                                  </m:sSubPr>
                                  <m:e>
                                    <m:sSub>
                                      <m:sSubPr>
                                        <m:ctrlPr>
                                          <a:rPr lang="en-US" sz="1800" b="0" i="1" smtClean="0">
                                            <a:latin typeface="Cambria Math"/>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latin typeface="Times New Roman" pitchFamily="18" charset="0"/>
                <a:cs typeface="Times New Roman" pitchFamily="18" charset="0"/>
              </a:rPr>
              <a:t>2.4. Summary of Three Magnetic Circuit Models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754293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2.4. Comparison of Different Models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26243"/>
            </p:xfrm>
            <a:graphic>
              <a:graphicData uri="http://schemas.openxmlformats.org/drawingml/2006/table">
                <a:tbl>
                  <a:tblPr firstRow="1" bandRow="1">
                    <a:tableStyleId>{5940675A-B579-460E-94D1-54222C63F5DA}</a:tableStyleId>
                  </a:tblPr>
                  <a:tblGrid>
                    <a:gridCol w="2089491">
                      <a:extLst>
                        <a:ext uri="{9D8B030D-6E8A-4147-A177-3AD203B41FA5}">
                          <a16:colId xmlns="" xmlns:a16="http://schemas.microsoft.com/office/drawing/2014/main" val="4172966311"/>
                        </a:ext>
                      </a:extLst>
                    </a:gridCol>
                    <a:gridCol w="2499214">
                      <a:extLst>
                        <a:ext uri="{9D8B030D-6E8A-4147-A177-3AD203B41FA5}">
                          <a16:colId xmlns="" xmlns:a16="http://schemas.microsoft.com/office/drawing/2014/main" val="1255871291"/>
                        </a:ext>
                      </a:extLst>
                    </a:gridCol>
                    <a:gridCol w="3488275">
                      <a:extLst>
                        <a:ext uri="{9D8B030D-6E8A-4147-A177-3AD203B41FA5}">
                          <a16:colId xmlns="" xmlns:a16="http://schemas.microsoft.com/office/drawing/2014/main" val="3298123944"/>
                        </a:ext>
                      </a:extLst>
                    </a:gridCol>
                    <a:gridCol w="3177660">
                      <a:extLst>
                        <a:ext uri="{9D8B030D-6E8A-4147-A177-3AD203B41FA5}">
                          <a16:colId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 xmlns:a16="http://schemas.microsoft.com/office/drawing/2014/main" val="1558632924"/>
                      </a:ext>
                    </a:extLst>
                  </a:tr>
                  <a:tr h="37084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 xmlns:a16="http://schemas.microsoft.com/office/drawing/2014/main" val="2788719644"/>
                      </a:ext>
                    </a:extLst>
                  </a:tr>
                  <a:tr h="37084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 xmlns:a16="http://schemas.microsoft.com/office/drawing/2014/main" val="3559782943"/>
                      </a:ext>
                    </a:extLst>
                  </a:tr>
                  <a:tr h="37084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 xmlns:a16="http://schemas.microsoft.com/office/drawing/2014/main" val="3590960478"/>
                      </a:ext>
                    </a:extLst>
                  </a:tr>
                  <a:tr h="37084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 xmlns:a16="http://schemas.microsoft.com/office/drawing/2014/main" val="275593643"/>
                      </a:ext>
                    </a:extLst>
                  </a:tr>
                  <a:tr h="37084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 xmlns:a16="http://schemas.microsoft.com/office/drawing/2014/main" val="687365440"/>
                      </a:ext>
                    </a:extLst>
                  </a:tr>
                  <a:tr h="37084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a:t>
                          </a:r>
                          <a:r>
                            <a:rPr 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945294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latin typeface="Times New Roman" pitchFamily="18" charset="0"/>
                <a:cs typeface="Times New Roman" pitchFamily="18" charset="0"/>
              </a:rPr>
              <a:t>3. Electromagnetic Simulations and MEEP Simulator</a:t>
            </a:r>
            <a:endParaRPr lang="en-US" dirty="0">
              <a:latin typeface="Times New Roman" pitchFamily="18" charset="0"/>
              <a:cs typeface="Times New Roman" pitchFamily="18" charset="0"/>
            </a:endParaRPr>
          </a:p>
        </p:txBody>
      </p:sp>
      <p:sp>
        <p:nvSpPr>
          <p:cNvPr id="2" name="Footer Placeholder 1"/>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1.1. Magnetization and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a:t>
                </a:r>
                <a:r>
                  <a:rPr lang="en-US" dirty="0">
                    <a:latin typeface="Times New Roman" pitchFamily="18" charset="0"/>
                    <a:ea typeface="Cambria Math" panose="02040503050406030204" pitchFamily="18" charset="0"/>
                    <a:cs typeface="Times New Roman" pitchFamily="18" charset="0"/>
                  </a:rPr>
                  <a:t>(orbital electrons, electron spin and nuclear spin</a:t>
                </a:r>
                <a:r>
                  <a:rPr lang="en-US" dirty="0" smtClean="0">
                    <a:latin typeface="Times New Roman" pitchFamily="18" charset="0"/>
                    <a:ea typeface="Cambria Math" panose="02040503050406030204" pitchFamily="18" charset="0"/>
                    <a:cs typeface="Times New Roman" pitchFamily="18" charset="0"/>
                  </a:rPr>
                  <a:t>).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Every Magnetic Dipole produces a Magnetic Moment (spin moment and orbital moment). </a:t>
                </a:r>
                <a:r>
                  <a:rPr lang="en-US" dirty="0">
                    <a:latin typeface="Times New Roman" pitchFamily="18" charset="0"/>
                    <a:ea typeface="Cambria Math" panose="02040503050406030204" pitchFamily="18" charset="0"/>
                    <a:cs typeface="Times New Roman" pitchFamily="18" charset="0"/>
                  </a:rPr>
                  <a:t>The total magnetic dipole moment per unit volume is </a:t>
                </a:r>
                <a:r>
                  <a:rPr lang="en-US" dirty="0" smtClean="0">
                    <a:latin typeface="Times New Roman" pitchFamily="18" charset="0"/>
                    <a:ea typeface="Cambria Math" panose="02040503050406030204" pitchFamily="18" charset="0"/>
                    <a:cs typeface="Times New Roman" pitchFamily="18" charset="0"/>
                  </a:rPr>
                  <a:t>responsible for the </a:t>
                </a:r>
                <a:r>
                  <a:rPr lang="en-US" dirty="0">
                    <a:latin typeface="Times New Roman" pitchFamily="18" charset="0"/>
                    <a:ea typeface="Cambria Math" panose="02040503050406030204" pitchFamily="18" charset="0"/>
                    <a:cs typeface="Times New Roman" pitchFamily="18" charset="0"/>
                  </a:rPr>
                  <a:t>Magnetization </a:t>
                </a:r>
                <a:r>
                  <a:rPr lang="en-US" b="1" dirty="0" smtClean="0">
                    <a:latin typeface="Times New Roman" pitchFamily="18" charset="0"/>
                    <a:ea typeface="Cambria Math" panose="02040503050406030204" pitchFamily="18" charset="0"/>
                    <a:cs typeface="Times New Roman" pitchFamily="18" charset="0"/>
                  </a:rPr>
                  <a:t>M</a:t>
                </a:r>
                <a:r>
                  <a:rPr lang="en-US" dirty="0" smtClean="0">
                    <a:latin typeface="Times New Roman" pitchFamily="18" charset="0"/>
                    <a:ea typeface="Cambria Math" panose="02040503050406030204" pitchFamily="18" charset="0"/>
                    <a:cs typeface="Times New Roman" pitchFamily="18" charset="0"/>
                  </a:rPr>
                  <a:t>.</a:t>
                </a:r>
                <a:r>
                  <a:rPr lang="en-US" b="1" dirty="0" smtClean="0">
                    <a:latin typeface="Times New Roman" pitchFamily="18" charset="0"/>
                    <a:ea typeface="Cambria Math" panose="02040503050406030204" pitchFamily="18" charset="0"/>
                    <a:cs typeface="Times New Roman" pitchFamily="18" charset="0"/>
                  </a:rPr>
                  <a:t> </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smtClean="0">
                    <a:latin typeface="Times New Roman" pitchFamily="18" charset="0"/>
                    <a:cs typeface="Times New Roman" pitchFamily="18" charset="0"/>
                  </a:rPr>
                  <a:t>=</a:t>
                </a:r>
                <a14:m>
                  <m:oMath xmlns:m="http://schemas.openxmlformats.org/officeDocument/2006/math">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oMath>
                </a14:m>
                <a:r>
                  <a:rPr lang="en-US" dirty="0"/>
                  <a:t> </a:t>
                </a:r>
                <a14:m>
                  <m:oMath xmlns:m="http://schemas.openxmlformats.org/officeDocument/2006/math">
                    <m:sSub>
                      <m:sSubPr>
                        <m:ctrlPr>
                          <a:rPr lang="en-US" i="1">
                            <a:latin typeface="Cambria Math"/>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latin typeface="Times New Roman" pitchFamily="18" charset="0"/>
                <a:cs typeface="Times New Roman" pitchFamily="18" charset="0"/>
              </a:rPr>
              <a:t>3.1. Finite Difference Time Domain Method</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3.1. Finite Difference Time Domain Method</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smtClean="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smtClean="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a:ea typeface="Cambria Math" panose="02040503050406030204" pitchFamily="18" charset="0"/>
                            </a:rPr>
                          </m:ctrlPr>
                        </m:dPr>
                        <m:e>
                          <m:f>
                            <m:fPr>
                              <m:ctrlPr>
                                <a:rPr lang="en-US" sz="2600" i="1">
                                  <a:latin typeface="Cambria Math"/>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a:ea typeface="Cambria Math" panose="02040503050406030204" pitchFamily="18" charset="0"/>
                            </a:rPr>
                          </m:ctrlPr>
                        </m:dPr>
                        <m:e>
                          <m:f>
                            <m:fPr>
                              <m:ctrlPr>
                                <a:rPr lang="en-US" sz="2600" i="1">
                                  <a:latin typeface="Cambria Math"/>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a:ea typeface="Cambria Math" panose="02040503050406030204" pitchFamily="18" charset="0"/>
                            </a:rPr>
                          </m:ctrlPr>
                        </m:dPr>
                        <m:e>
                          <m:f>
                            <m:fPr>
                              <m:ctrlPr>
                                <a:rPr lang="en-US" sz="2600" i="1">
                                  <a:latin typeface="Cambria Math"/>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smtClean="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a:ea typeface="Cambria Math" panose="02040503050406030204" pitchFamily="18" charset="0"/>
                            </a:rPr>
                          </m:ctrlPr>
                        </m:fPr>
                        <m:num>
                          <m:sSubSup>
                            <m:sSubSupPr>
                              <m:ctrlPr>
                                <a:rPr lang="en-US" i="1" smtClean="0">
                                  <a:latin typeface="Cambria Math"/>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a:t>
                </a:r>
                <a:r>
                  <a:rPr lang="en-US" dirty="0" smtClean="0">
                    <a:latin typeface="Times New Roman" pitchFamily="18" charset="0"/>
                    <a:cs typeface="Times New Roman" pitchFamily="18" charset="0"/>
                  </a:rPr>
                  <a:t>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3.1. Yee Lattice</a:t>
            </a:r>
            <a:endParaRPr lang="en-US" dirty="0">
              <a:latin typeface="Times New Roman" pitchFamily="18" charset="0"/>
              <a:cs typeface="Times New Roman" pitchFamily="18" charset="0"/>
            </a:endParaRP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itchFamily="18" charset="0"/>
                <a:cs typeface="Times New Roman" pitchFamily="18" charset="0"/>
              </a:rPr>
              <a:t>Finite Difference Time Domain Method discretizes </a:t>
            </a:r>
            <a:r>
              <a:rPr lang="en-US" sz="2400" dirty="0">
                <a:latin typeface="Times New Roman" pitchFamily="18" charset="0"/>
                <a:cs typeface="Times New Roman" pitchFamily="18" charset="0"/>
              </a:rPr>
              <a:t>space into a grid of small </a:t>
            </a:r>
            <a:r>
              <a:rPr lang="en-US" sz="2400" dirty="0" smtClean="0">
                <a:latin typeface="Times New Roman" pitchFamily="18" charset="0"/>
                <a:cs typeface="Times New Roman" pitchFamily="18" charset="0"/>
              </a:rPr>
              <a:t>elements </a:t>
            </a:r>
            <a:r>
              <a:rPr lang="en-US" sz="2400" dirty="0">
                <a:latin typeface="Times New Roman" pitchFamily="18" charset="0"/>
                <a:cs typeface="Times New Roman" pitchFamily="18" charset="0"/>
              </a:rPr>
              <a:t>called </a:t>
            </a:r>
            <a:r>
              <a:rPr lang="en-US" sz="2400" dirty="0" smtClean="0">
                <a:latin typeface="Times New Roman" pitchFamily="18" charset="0"/>
                <a:cs typeface="Times New Roman" pitchFamily="18" charset="0"/>
              </a:rPr>
              <a:t>Yee Lattice (1966). </a:t>
            </a:r>
            <a:r>
              <a:rPr lang="en-US" sz="2400" dirty="0">
                <a:latin typeface="Times New Roman" pitchFamily="18" charset="0"/>
                <a:cs typeface="Times New Roman" pitchFamily="18" charset="0"/>
              </a:rPr>
              <a:t>The different field components at a grid location are stored in the edges and faces of a cubic element</a:t>
            </a:r>
            <a:r>
              <a:rPr lang="en-US" sz="2400" dirty="0" smtClean="0">
                <a:latin typeface="Times New Roman" pitchFamily="18" charset="0"/>
                <a:cs typeface="Times New Roman" pitchFamily="18" charset="0"/>
              </a:rPr>
              <a:t>. They are evolved in discrete time steps.</a:t>
            </a:r>
            <a:endParaRPr lang="en-US" sz="2400"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52</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latin typeface="Times New Roman" pitchFamily="18" charset="0"/>
                <a:cs typeface="Times New Roman" pitchFamily="18" charset="0"/>
              </a:rPr>
              <a:t>3.2. Introduction to MEEP Simulator</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3.2. Introduction to MEEP</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smtClean="0">
                <a:latin typeface="Times New Roman" pitchFamily="18" charset="0"/>
                <a:cs typeface="Times New Roman" pitchFamily="18" charset="0"/>
              </a:rPr>
              <a:t>MEEP (2006) is </a:t>
            </a:r>
            <a:r>
              <a:rPr lang="en-US" sz="2200" dirty="0">
                <a:latin typeface="Times New Roman" pitchFamily="18" charset="0"/>
                <a:cs typeface="Times New Roman" pitchFamily="18" charset="0"/>
              </a:rPr>
              <a:t>a script based Simulator </a:t>
            </a:r>
            <a:r>
              <a:rPr lang="en-US" sz="2200" dirty="0" smtClean="0">
                <a:latin typeface="Times New Roman" pitchFamily="18" charset="0"/>
                <a:cs typeface="Times New Roman" pitchFamily="18" charset="0"/>
              </a:rPr>
              <a:t>for modeling </a:t>
            </a:r>
            <a:r>
              <a:rPr lang="en-US" sz="2200" dirty="0">
                <a:latin typeface="Times New Roman" pitchFamily="18" charset="0"/>
                <a:cs typeface="Times New Roman" pitchFamily="18" charset="0"/>
              </a:rPr>
              <a:t>the time domain and frequency domain behavior of a variety of arbitrary materials including anisotropic, dispersive, non-linear </a:t>
            </a:r>
            <a:r>
              <a:rPr lang="en-US" sz="2200" dirty="0" smtClean="0">
                <a:latin typeface="Times New Roman" pitchFamily="18" charset="0"/>
                <a:cs typeface="Times New Roman" pitchFamily="18" charset="0"/>
              </a:rPr>
              <a:t>and </a:t>
            </a:r>
            <a:r>
              <a:rPr lang="en-US" sz="2200" dirty="0">
                <a:latin typeface="Times New Roman" pitchFamily="18" charset="0"/>
                <a:cs typeface="Times New Roman" pitchFamily="18" charset="0"/>
              </a:rPr>
              <a:t>gyrotropic media. </a:t>
            </a:r>
            <a:endParaRPr lang="en-US" sz="2200" dirty="0" smtClean="0">
              <a:latin typeface="Times New Roman" pitchFamily="18" charset="0"/>
              <a:cs typeface="Times New Roman" pitchFamily="18" charset="0"/>
            </a:endParaRPr>
          </a:p>
          <a:p>
            <a:pPr marL="457200" indent="-457200">
              <a:buFont typeface="+mj-lt"/>
              <a:buAutoNum type="arabicPeriod"/>
            </a:pPr>
            <a:r>
              <a:rPr lang="en-US" sz="2200" dirty="0" smtClean="0">
                <a:latin typeface="Times New Roman" pitchFamily="18" charset="0"/>
                <a:cs typeface="Times New Roman" pitchFamily="18" charset="0"/>
              </a:rPr>
              <a:t>C</a:t>
            </a: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interface: Features </a:t>
            </a:r>
            <a:r>
              <a:rPr lang="en-US" sz="2200" dirty="0">
                <a:latin typeface="Times New Roman" pitchFamily="18" charset="0"/>
                <a:cs typeface="Times New Roman" pitchFamily="18" charset="0"/>
              </a:rPr>
              <a:t>variable resolution and normalized units. </a:t>
            </a:r>
            <a:endParaRPr lang="en-US" sz="2200" dirty="0" smtClean="0">
              <a:latin typeface="Times New Roman" pitchFamily="18" charset="0"/>
              <a:cs typeface="Times New Roman" pitchFamily="18" charset="0"/>
            </a:endParaRPr>
          </a:p>
          <a:p>
            <a:pPr marL="457200" indent="-457200">
              <a:buFont typeface="+mj-lt"/>
              <a:buAutoNum type="arabicPeriod"/>
            </a:pPr>
            <a:r>
              <a:rPr lang="en-US" sz="2200" dirty="0" smtClean="0">
                <a:latin typeface="Times New Roman" pitchFamily="18" charset="0"/>
                <a:cs typeface="Times New Roman" pitchFamily="18" charset="0"/>
              </a:rPr>
              <a:t>Material Library: Sample </a:t>
            </a:r>
            <a:r>
              <a:rPr lang="en-US" sz="2200" dirty="0">
                <a:latin typeface="Times New Roman" pitchFamily="18" charset="0"/>
                <a:cs typeface="Times New Roman" pitchFamily="18" charset="0"/>
              </a:rPr>
              <a:t>data for several materials is provided in libraries for building accurate test structures. </a:t>
            </a:r>
            <a:endParaRPr lang="en-US" sz="2200" dirty="0" smtClean="0">
              <a:latin typeface="Times New Roman" pitchFamily="18" charset="0"/>
              <a:cs typeface="Times New Roman" pitchFamily="18" charset="0"/>
            </a:endParaRPr>
          </a:p>
          <a:p>
            <a:pPr marL="457200" indent="-457200">
              <a:buFont typeface="+mj-lt"/>
              <a:buAutoNum type="arabicPeriod"/>
            </a:pPr>
            <a:r>
              <a:rPr lang="en-US" sz="2200" dirty="0" smtClean="0">
                <a:latin typeface="Times New Roman" pitchFamily="18" charset="0"/>
                <a:cs typeface="Times New Roman" pitchFamily="18" charset="0"/>
              </a:rPr>
              <a:t>Current Sources: A </a:t>
            </a:r>
            <a:r>
              <a:rPr lang="en-US" sz="2200" dirty="0">
                <a:latin typeface="Times New Roman" pitchFamily="18" charset="0"/>
                <a:cs typeface="Times New Roman" pitchFamily="18" charset="0"/>
              </a:rPr>
              <a:t>wide variety of electric or magnetic current sources can be simulated. </a:t>
            </a:r>
            <a:endParaRPr lang="en-US" sz="2200" dirty="0" smtClean="0">
              <a:latin typeface="Times New Roman" pitchFamily="18" charset="0"/>
              <a:cs typeface="Times New Roman" pitchFamily="18" charset="0"/>
            </a:endParaRPr>
          </a:p>
          <a:p>
            <a:pPr marL="457200" indent="-457200">
              <a:buFont typeface="+mj-lt"/>
              <a:buAutoNum type="arabicPeriod"/>
            </a:pPr>
            <a:r>
              <a:rPr lang="en-US" sz="2200" dirty="0" smtClean="0">
                <a:latin typeface="Times New Roman" pitchFamily="18" charset="0"/>
                <a:cs typeface="Times New Roman" pitchFamily="18" charset="0"/>
              </a:rPr>
              <a:t>Derived components: Electric/ Magnetic/ Thermal Energy Density, </a:t>
            </a:r>
            <a:r>
              <a:rPr lang="en-US" sz="2200" dirty="0">
                <a:latin typeface="Times New Roman" pitchFamily="18" charset="0"/>
                <a:cs typeface="Times New Roman" pitchFamily="18" charset="0"/>
              </a:rPr>
              <a:t>Poynting </a:t>
            </a:r>
            <a:r>
              <a:rPr lang="en-US" sz="2200" dirty="0" smtClean="0">
                <a:latin typeface="Times New Roman" pitchFamily="18" charset="0"/>
                <a:cs typeface="Times New Roman" pitchFamily="18" charset="0"/>
              </a:rPr>
              <a:t>Flux etc. can </a:t>
            </a:r>
            <a:r>
              <a:rPr lang="en-US" sz="2200" dirty="0">
                <a:latin typeface="Times New Roman" pitchFamily="18" charset="0"/>
                <a:cs typeface="Times New Roman" pitchFamily="18" charset="0"/>
              </a:rPr>
              <a:t>be evaluated. </a:t>
            </a:r>
            <a:endParaRPr lang="en-US" sz="2200" dirty="0" smtClean="0">
              <a:latin typeface="Times New Roman" pitchFamily="18" charset="0"/>
              <a:cs typeface="Times New Roman" pitchFamily="18" charset="0"/>
            </a:endParaRPr>
          </a:p>
          <a:p>
            <a:pPr marL="457200" indent="-457200">
              <a:buFont typeface="+mj-lt"/>
              <a:buAutoNum type="arabicPeriod"/>
            </a:pPr>
            <a:r>
              <a:rPr lang="en-US" sz="2200" dirty="0" smtClean="0">
                <a:latin typeface="Times New Roman" pitchFamily="18" charset="0"/>
                <a:cs typeface="Times New Roman" pitchFamily="18" charset="0"/>
              </a:rPr>
              <a:t>Mathematical operations: Averaging</a:t>
            </a:r>
            <a:r>
              <a:rPr lang="en-US" sz="2200" dirty="0">
                <a:latin typeface="Times New Roman" pitchFamily="18" charset="0"/>
                <a:cs typeface="Times New Roman" pitchFamily="18" charset="0"/>
              </a:rPr>
              <a:t>, symmetry and integration </a:t>
            </a:r>
            <a:r>
              <a:rPr lang="en-US" sz="2200" dirty="0" smtClean="0">
                <a:latin typeface="Times New Roman" pitchFamily="18" charset="0"/>
                <a:cs typeface="Times New Roman" pitchFamily="18" charset="0"/>
              </a:rPr>
              <a:t>are </a:t>
            </a:r>
            <a:r>
              <a:rPr lang="en-US" sz="2200" dirty="0">
                <a:latin typeface="Times New Roman" pitchFamily="18" charset="0"/>
                <a:cs typeface="Times New Roman" pitchFamily="18" charset="0"/>
              </a:rPr>
              <a:t>allowed in cylindrical and rectangular coordinates. </a:t>
            </a:r>
            <a:endParaRPr lang="en-US" sz="2200" dirty="0" smtClean="0">
              <a:latin typeface="Times New Roman" pitchFamily="18" charset="0"/>
              <a:cs typeface="Times New Roman" pitchFamily="18" charset="0"/>
            </a:endParaRPr>
          </a:p>
          <a:p>
            <a:pPr marL="457200" indent="-457200">
              <a:buFont typeface="+mj-lt"/>
              <a:buAutoNum type="arabicPeriod"/>
            </a:pPr>
            <a:r>
              <a:rPr lang="en-US" sz="2200" dirty="0" smtClean="0">
                <a:latin typeface="Times New Roman" pitchFamily="18" charset="0"/>
                <a:cs typeface="Times New Roman" pitchFamily="18" charset="0"/>
              </a:rPr>
              <a:t>Data Visualization: The </a:t>
            </a:r>
            <a:r>
              <a:rPr lang="en-US" sz="2200" dirty="0">
                <a:latin typeface="Times New Roman" pitchFamily="18" charset="0"/>
                <a:cs typeface="Times New Roman" pitchFamily="18" charset="0"/>
              </a:rPr>
              <a:t>fields can be printed as image or video </a:t>
            </a:r>
            <a:r>
              <a:rPr lang="en-US" sz="2200" dirty="0" smtClean="0">
                <a:latin typeface="Times New Roman" pitchFamily="18" charset="0"/>
                <a:cs typeface="Times New Roman" pitchFamily="18" charset="0"/>
              </a:rPr>
              <a:t>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8182" cy="1325563"/>
          </a:xfrm>
        </p:spPr>
        <p:txBody>
          <a:bodyPr>
            <a:normAutofit/>
          </a:bodyPr>
          <a:lstStyle/>
          <a:p>
            <a:r>
              <a:rPr lang="en-US" dirty="0" smtClean="0">
                <a:latin typeface="Times New Roman" pitchFamily="18" charset="0"/>
                <a:cs typeface="Times New Roman" pitchFamily="18" charset="0"/>
              </a:rPr>
              <a:t>3.2. MEEP: Fully Symmetric Maxwell’s Equations</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latin typeface="Times New Roman" pitchFamily="18" charset="0"/>
                    <a:cs typeface="Times New Roman" pitchFamily="18" charset="0"/>
                  </a:rPr>
                  <a:t>A. Ampere’s Law (1861)</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𝑯</m:t>
                      </m:r>
                      <m:r>
                        <a:rPr lang="en-US" b="1" i="1">
                          <a:latin typeface="Cambria Math" panose="02040503050406030204" pitchFamily="18" charset="0"/>
                        </a:rPr>
                        <m:t>−</m:t>
                      </m:r>
                      <m:sSub>
                        <m:sSubPr>
                          <m:ctrlPr>
                            <a:rPr lang="en-US" b="1" i="1">
                              <a:latin typeface="Cambria Math"/>
                            </a:rPr>
                          </m:ctrlPr>
                        </m:sSubPr>
                        <m:e>
                          <m:r>
                            <a:rPr lang="en-US" b="1" i="1">
                              <a:latin typeface="Cambria Math" panose="02040503050406030204" pitchFamily="18" charset="0"/>
                            </a:rPr>
                            <m:t>𝑱</m:t>
                          </m:r>
                        </m:e>
                        <m:sub>
                          <m:r>
                            <a:rPr lang="en-US" b="1" i="1">
                              <a:latin typeface="Cambria Math" panose="02040503050406030204" pitchFamily="18" charset="0"/>
                            </a:rPr>
                            <m:t>𝑫</m:t>
                          </m:r>
                        </m:sub>
                      </m:sSub>
                      <m:r>
                        <a:rPr lang="en-US" b="1"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1" i="1">
                          <a:latin typeface="Cambria Math" panose="02040503050406030204" pitchFamily="18" charset="0"/>
                        </a:rPr>
                        <m:t>𝑫</m:t>
                      </m:r>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𝑑</m:t>
                          </m:r>
                          <m:r>
                            <a:rPr lang="en-US" b="1" i="1">
                              <a:latin typeface="Cambria Math" panose="02040503050406030204" pitchFamily="18" charset="0"/>
                            </a:rPr>
                            <m:t>𝑫</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M. Faraday’s Law (1831)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a:rPr>
                          </m:ctrlPr>
                        </m:sSubPr>
                        <m:e>
                          <m:r>
                            <a:rPr lang="en-US" b="1" i="1">
                              <a:latin typeface="Cambria Math" panose="02040503050406030204" pitchFamily="18" charset="0"/>
                            </a:rPr>
                            <m:t>𝑱</m:t>
                          </m:r>
                        </m:e>
                        <m:sub>
                          <m:r>
                            <a:rPr lang="en-US" b="1" i="1">
                              <a:latin typeface="Cambria Math" panose="02040503050406030204" pitchFamily="18" charset="0"/>
                            </a:rPr>
                            <m:t>𝑩</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𝜎</m:t>
                          </m:r>
                        </m:e>
                        <m:sub>
                          <m:r>
                            <a:rPr lang="en-US" i="1">
                              <a:latin typeface="Cambria Math" panose="02040503050406030204" pitchFamily="18" charset="0"/>
                            </a:rPr>
                            <m:t>𝐵</m:t>
                          </m:r>
                        </m:sub>
                      </m:sSub>
                      <m:r>
                        <a:rPr lang="en-US" b="1" i="1">
                          <a:latin typeface="Cambria Math" panose="02040503050406030204" pitchFamily="18" charset="0"/>
                        </a:rPr>
                        <m:t>𝑩</m:t>
                      </m:r>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𝑑</m:t>
                          </m:r>
                          <m:r>
                            <a:rPr lang="en-US" b="1" i="1">
                              <a:latin typeface="Cambria Math" panose="02040503050406030204" pitchFamily="18" charset="0"/>
                            </a:rPr>
                            <m:t>𝑩</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J. C. F. Gauss’s Law for Electricity (1813)</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𝜌</m:t>
                          </m:r>
                        </m:e>
                        <m:sub>
                          <m:r>
                            <a:rPr lang="en-US" i="1">
                              <a:latin typeface="Cambria Math" panose="02040503050406030204" pitchFamily="18" charset="0"/>
                            </a:rPr>
                            <m:t>𝑒</m:t>
                          </m:r>
                        </m:sub>
                      </m:sSub>
                    </m:oMath>
                  </m:oMathPara>
                </a14:m>
                <a:endParaRPr lang="en-US" dirty="0" smtClean="0">
                  <a:latin typeface="Times New Roman" pitchFamily="18" charset="0"/>
                  <a:cs typeface="Times New Roman" pitchFamily="18" charset="0"/>
                </a:endParaRPr>
              </a:p>
              <a:p>
                <a:r>
                  <a:rPr lang="en-US" dirty="0">
                    <a:latin typeface="Times New Roman" pitchFamily="18" charset="0"/>
                    <a:cs typeface="Times New Roman" pitchFamily="18" charset="0"/>
                  </a:rPr>
                  <a:t>J. C. F. Gauss’s </a:t>
                </a:r>
                <a:r>
                  <a:rPr lang="en-US" dirty="0" smtClean="0">
                    <a:latin typeface="Times New Roman" pitchFamily="18" charset="0"/>
                    <a:cs typeface="Times New Roman" pitchFamily="18" charset="0"/>
                  </a:rPr>
                  <a:t>Law for Magnetism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𝜌</m:t>
                          </m:r>
                        </m:e>
                        <m:sub>
                          <m:r>
                            <a:rPr lang="en-US"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888351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3.2. MEEP: Boundary Conditions </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smtClean="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smtClean="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smtClean="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smtClean="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smtClean="0">
                    <a:latin typeface="Times New Roman" pitchFamily="18" charset="0"/>
                    <a:cs typeface="Times New Roman" pitchFamily="18" charset="0"/>
                  </a:rPr>
                  <a:t>Perfectly Matched Layers: All the fields pass through the open boundary with no reflection. These absorbing boundary layers (ABC) absorb all incident fields.</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3.2. MEEP: Material Inhomogeneity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smtClean="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smtClean="0">
                    <a:latin typeface="Times New Roman" pitchFamily="18" charset="0"/>
                    <a:cs typeface="Times New Roman" pitchFamily="18" charset="0"/>
                  </a:rPr>
                  <a:t> in space using a function.</a:t>
                </a:r>
              </a:p>
              <a:p>
                <a:r>
                  <a:rPr lang="en-US" dirty="0" smtClean="0">
                    <a:latin typeface="Times New Roman" pitchFamily="18" charset="0"/>
                    <a:cs typeface="Times New Roman" pitchFamily="18" charset="0"/>
                  </a:rPr>
                  <a:t>1-D, 2-D and 3-D simulation is possible. Hence every space vector can have up to three spatial coordinates.   </a:t>
                </a:r>
              </a:p>
              <a:p>
                <a:r>
                  <a:rPr lang="en-US" dirty="0" smtClean="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smtClean="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3.2. MEEP: Material </a:t>
            </a:r>
            <a:r>
              <a:rPr lang="en-US" dirty="0">
                <a:latin typeface="Times New Roman" pitchFamily="18" charset="0"/>
                <a:cs typeface="Times New Roman" pitchFamily="18" charset="0"/>
              </a:rPr>
              <a:t>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err="1" smtClean="0">
                    <a:latin typeface="Times New Roman" pitchFamily="18" charset="0"/>
                    <a:cs typeface="Times New Roman" pitchFamily="18" charset="0"/>
                  </a:rPr>
                  <a:t>Drude</a:t>
                </a:r>
                <a:r>
                  <a:rPr lang="en-US" dirty="0" smtClean="0">
                    <a:latin typeface="Times New Roman" pitchFamily="18" charset="0"/>
                    <a:cs typeface="Times New Roman" pitchFamily="18" charset="0"/>
                  </a:rPr>
                  <a:t>-Lorentzian Model (1900) models frequency dependent permittivity and permeability. Flux Densities contain terms </a:t>
                </a:r>
                <a:r>
                  <a:rPr lang="en-US" dirty="0">
                    <a:latin typeface="Times New Roman" pitchFamily="18" charset="0"/>
                    <a:cs typeface="Times New Roman" pitchFamily="18" charset="0"/>
                  </a:rPr>
                  <a:t>for infinite frequency response </a:t>
                </a:r>
                <a:r>
                  <a:rPr lang="en-US" dirty="0" smtClean="0">
                    <a:latin typeface="Times New Roman" pitchFamily="18" charset="0"/>
                    <a:cs typeface="Times New Roman" pitchFamily="18" charset="0"/>
                  </a:rPr>
                  <a:t>and frequency dependent Polarization vector.</a:t>
                </a:r>
                <a:r>
                  <a:rPr lang="en-US" b="1"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𝜀</m:t>
                          </m:r>
                        </m:e>
                        <m:sub>
                          <m:r>
                            <a:rPr lang="en-US" i="1">
                              <a:latin typeface="Cambria Math" panose="02040503050406030204" pitchFamily="18" charset="0"/>
                            </a:rPr>
                            <m:t>∞</m:t>
                          </m:r>
                        </m:sub>
                      </m:sSub>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itchFamily="18" charset="0"/>
                  <a:cs typeface="Times New Roman" pitchFamily="18" charset="0"/>
                </a:endParaRPr>
              </a:p>
              <a:p>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are </a:t>
                </a:r>
                <a:r>
                  <a:rPr lang="en-US" dirty="0">
                    <a:latin typeface="Times New Roman" pitchFamily="18" charset="0"/>
                    <a:cs typeface="Times New Roman" pitchFamily="18" charset="0"/>
                  </a:rPr>
                  <a:t>represented as a sum of harmonic resonances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a term </a:t>
                </a:r>
                <a:r>
                  <a:rPr lang="en-US" dirty="0" smtClean="0">
                    <a:latin typeface="Times New Roman" pitchFamily="18" charset="0"/>
                    <a:cs typeface="Times New Roman" pitchFamily="18" charset="0"/>
                  </a:rPr>
                  <a:t>for </a:t>
                </a:r>
                <a:r>
                  <a:rPr lang="en-US" dirty="0">
                    <a:latin typeface="Times New Roman" pitchFamily="18" charset="0"/>
                    <a:cs typeface="Times New Roman" pitchFamily="18" charset="0"/>
                  </a:rPr>
                  <a:t>frequency independent electric conductivity.</a:t>
                </a:r>
                <a:endParaRPr lang="en-US"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d>
                        <m:dPr>
                          <m:ctrlPr>
                            <a:rPr lang="en-US" i="1">
                              <a:latin typeface="Cambria Math"/>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a:rPr>
                          </m:ctrlPr>
                        </m:fPr>
                        <m:num>
                          <m:r>
                            <a:rPr lang="en-US" i="1">
                              <a:latin typeface="Cambria Math" panose="02040503050406030204" pitchFamily="18" charset="0"/>
                            </a:rPr>
                            <m:t>𝑗</m:t>
                          </m:r>
                          <m:sSub>
                            <m:sSubPr>
                              <m:ctrlPr>
                                <a:rPr lang="en-US" i="1">
                                  <a:latin typeface="Cambria Math"/>
                                </a:rPr>
                              </m:ctrlPr>
                            </m:sSubPr>
                            <m:e>
                              <m:r>
                                <a:rPr lang="en-US" i="1">
                                  <a:latin typeface="Cambria Math" panose="02040503050406030204" pitchFamily="18" charset="0"/>
                                </a:rPr>
                                <m:t>𝜎</m:t>
                              </m:r>
                            </m:e>
                            <m:sub>
                              <m:r>
                                <a:rPr lang="en-US" i="1">
                                  <a:latin typeface="Cambria Math" panose="02040503050406030204" pitchFamily="18" charset="0"/>
                                </a:rPr>
                                <m:t>𝐷</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a:rPr>
                          </m:ctrlPr>
                        </m:naryPr>
                        <m:sub>
                          <m:r>
                            <a:rPr lang="en-US" i="1">
                              <a:latin typeface="Cambria Math" panose="02040503050406030204" pitchFamily="18" charset="0"/>
                            </a:rPr>
                            <m:t>𝑁</m:t>
                          </m:r>
                        </m:sub>
                        <m:sup/>
                        <m:e>
                          <m:f>
                            <m:fPr>
                              <m:ctrlPr>
                                <a:rPr lang="en-US" i="1">
                                  <a:latin typeface="Cambria Math"/>
                                </a:rPr>
                              </m:ctrlPr>
                            </m:fPr>
                            <m:num>
                              <m:sSub>
                                <m:sSubPr>
                                  <m:ctrlPr>
                                    <a:rPr lang="en-US" i="1">
                                      <a:latin typeface="Cambria Math"/>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d>
                                <m:dPr>
                                  <m:ctrlPr>
                                    <a:rPr lang="en-US" i="1">
                                      <a:latin typeface="Cambria Math"/>
                                    </a:rPr>
                                  </m:ctrlPr>
                                </m:dPr>
                                <m:e>
                                  <m:r>
                                    <a:rPr lang="en-US" b="1" i="1">
                                      <a:latin typeface="Cambria Math" panose="02040503050406030204" pitchFamily="18" charset="0"/>
                                    </a:rPr>
                                    <m:t>𝒙</m:t>
                                  </m:r>
                                </m:e>
                              </m:d>
                              <m:sSubSup>
                                <m:sSubSupPr>
                                  <m:ctrlPr>
                                    <a:rPr lang="en-US" i="1">
                                      <a:latin typeface="Cambria Math"/>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den>
                          </m:f>
                        </m:e>
                      </m:nary>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a:rPr>
                          </m:ctrlPr>
                        </m:fPr>
                        <m:num>
                          <m:r>
                            <a:rPr lang="en-US" i="1">
                              <a:latin typeface="Cambria Math" panose="02040503050406030204" pitchFamily="18" charset="0"/>
                            </a:rPr>
                            <m:t>𝑗</m:t>
                          </m:r>
                          <m:sSub>
                            <m:sSubPr>
                              <m:ctrlPr>
                                <a:rPr lang="en-US" i="1">
                                  <a:latin typeface="Cambria Math"/>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a:rPr>
                          </m:ctrlPr>
                        </m:naryPr>
                        <m:sub>
                          <m:r>
                            <a:rPr lang="en-US" i="1">
                              <a:latin typeface="Cambria Math" panose="02040503050406030204" pitchFamily="18" charset="0"/>
                            </a:rPr>
                            <m:t>𝑁</m:t>
                          </m:r>
                        </m:sub>
                        <m:sup/>
                        <m:e>
                          <m:f>
                            <m:fPr>
                              <m:ctrlPr>
                                <a:rPr lang="en-US" i="1">
                                  <a:latin typeface="Cambria Math"/>
                                </a:rPr>
                              </m:ctrlPr>
                            </m:fPr>
                            <m:num>
                              <m:sSub>
                                <m:sSubPr>
                                  <m:ctrlPr>
                                    <a:rPr lang="en-US" i="1">
                                      <a:latin typeface="Cambria Math"/>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a:rPr>
                                  </m:ctrlPr>
                                </m:dPr>
                                <m:e>
                                  <m:r>
                                    <a:rPr lang="en-US" b="1" i="1">
                                      <a:latin typeface="Cambria Math" panose="02040503050406030204" pitchFamily="18" charset="0"/>
                                    </a:rPr>
                                    <m:t>𝒙</m:t>
                                  </m:r>
                                </m:e>
                              </m:d>
                              <m:sSubSup>
                                <m:sSubSupPr>
                                  <m:ctrlPr>
                                    <a:rPr lang="en-US" i="1">
                                      <a:latin typeface="Cambria Math"/>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smtClean="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a:rPr>
                        </m:ctrlPr>
                      </m:sSubPr>
                      <m:e>
                        <m:r>
                          <a:rPr lang="en-US" i="1">
                            <a:latin typeface="Cambria Math" panose="02040503050406030204" pitchFamily="18" charset="0"/>
                          </a:rPr>
                          <m:t>𝛾</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a 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1">
                <a:blip r:embed="rId2"/>
                <a:stretch>
                  <a:fillRect l="-928" t="-2421" r="-7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3.2. MEEP: Material </a:t>
            </a:r>
            <a:r>
              <a:rPr lang="en-US" dirty="0">
                <a:latin typeface="Times New Roman" pitchFamily="18" charset="0"/>
                <a:cs typeface="Times New Roman" pitchFamily="18" charset="0"/>
              </a:rPr>
              <a:t>Dispersion </a:t>
            </a:r>
            <a:r>
              <a:rPr lang="en-US" dirty="0" err="1">
                <a:latin typeface="Times New Roman" pitchFamily="18" charset="0"/>
                <a:cs typeface="Times New Roman" pitchFamily="18" charset="0"/>
              </a:rPr>
              <a:t>Drude-Lorentzian</a:t>
            </a:r>
            <a:r>
              <a:rPr lang="en-US" dirty="0">
                <a:latin typeface="Times New Roman" pitchFamily="18" charset="0"/>
                <a:cs typeface="Times New Roman" pitchFamily="18" charset="0"/>
              </a:rPr>
              <a:t> Model (1900</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2052" name="Picture 4" descr="Image result for drude lorentz susceptibility"/>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5529775" y="1690688"/>
            <a:ext cx="5824025" cy="4867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4320" y="1690688"/>
            <a:ext cx="5255455" cy="4154984"/>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Dispersion </a:t>
            </a: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-Lorentzian Model (1900) </a:t>
            </a:r>
            <a:r>
              <a:rPr lang="en-US" sz="2400" dirty="0" smtClean="0">
                <a:latin typeface="Times New Roman" pitchFamily="18" charset="0"/>
                <a:cs typeface="Times New Roman" pitchFamily="18" charset="0"/>
              </a:rPr>
              <a:t>explains the electrodynamic properties of metals by regarding conduction band electrons as non-interacting electron gas. </a:t>
            </a:r>
          </a:p>
          <a:p>
            <a:pPr marL="457200" indent="-457200">
              <a:buFont typeface="+mj-lt"/>
              <a:buAutoNum type="arabicPeriod"/>
            </a:pPr>
            <a:r>
              <a:rPr lang="en-US" sz="2400" dirty="0" smtClean="0">
                <a:latin typeface="Times New Roman" pitchFamily="18" charset="0"/>
                <a:cs typeface="Times New Roman" pitchFamily="18" charset="0"/>
              </a:rPr>
              <a:t>When the material is excited by an external source of resonant frequency, the material absorption loss increases greatly. Electromagnetic Energy is converted into other forms of energy. </a:t>
            </a:r>
            <a:endParaRPr lang="en-US" sz="24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50993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1.1. Properties of Magnetic Materials</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 xmlns:a16="http://schemas.microsoft.com/office/drawing/2014/main" val="3036728287"/>
                        </a:ext>
                      </a:extLst>
                    </a:gridCol>
                    <a:gridCol w="4114800">
                      <a:extLst>
                        <a:ext uri="{9D8B030D-6E8A-4147-A177-3AD203B41FA5}">
                          <a16:colId xmlns="" xmlns:a16="http://schemas.microsoft.com/office/drawing/2014/main" val="789189037"/>
                        </a:ext>
                      </a:extLst>
                    </a:gridCol>
                    <a:gridCol w="3503023">
                      <a:extLst>
                        <a:ext uri="{9D8B030D-6E8A-4147-A177-3AD203B41FA5}">
                          <a16:colId xmlns=""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 xmlns:a16="http://schemas.microsoft.com/office/drawing/2014/main" val="354886027"/>
                      </a:ext>
                    </a:extLst>
                  </a:tr>
                  <a:tr h="370840">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Small &amp; negative, </a:t>
                          </a:r>
                        </a:p>
                        <a:p>
                          <a:pPr algn="ctr"/>
                          <a:r>
                            <a:rPr lang="en-US" sz="2400" dirty="0" smtClean="0">
                              <a:latin typeface="Times New Roman" pitchFamily="18" charset="0"/>
                              <a:cs typeface="Times New Roman" pitchFamily="18" charset="0"/>
                            </a:rPr>
                            <a:t>-</a:t>
                          </a:r>
                          <a14:m>
                            <m:oMath xmlns:m="http://schemas.openxmlformats.org/officeDocument/2006/math">
                              <m:sSup>
                                <m:sSupPr>
                                  <m:ctrlPr>
                                    <a:rPr lang="en-US" sz="2400" i="1" smtClean="0">
                                      <a:latin typeface="Cambria Math"/>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smtClean="0">
                              <a:latin typeface="Times New Roman" pitchFamily="18" charset="0"/>
                              <a:cs typeface="Times New Roman" pitchFamily="18" charset="0"/>
                            </a:rPr>
                            <a:t> to -</a:t>
                          </a:r>
                          <a14:m>
                            <m:oMath xmlns:m="http://schemas.openxmlformats.org/officeDocument/2006/math">
                              <m:sSup>
                                <m:sSupPr>
                                  <m:ctrlPr>
                                    <a:rPr lang="en-US" sz="2400" i="1" smtClean="0">
                                      <a:latin typeface="Cambria Math"/>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 xmlns:a16="http://schemas.microsoft.com/office/drawing/2014/main" val="3595765727"/>
                      </a:ext>
                    </a:extLst>
                  </a:tr>
                  <a:tr h="370840">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smtClean="0">
                              <a:latin typeface="Times New Roman" pitchFamily="18" charset="0"/>
                              <a:cs typeface="Times New Roman" pitchFamily="18" charset="0"/>
                            </a:rPr>
                            <a:t> to </a:t>
                          </a:r>
                          <a14:m>
                            <m:oMath xmlns:m="http://schemas.openxmlformats.org/officeDocument/2006/math">
                              <m:sSup>
                                <m:sSupPr>
                                  <m:ctrlPr>
                                    <a:rPr lang="en-US" sz="2400" i="1" smtClean="0">
                                      <a:latin typeface="Cambria Math"/>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 xmlns:a16="http://schemas.microsoft.com/office/drawing/2014/main" val="2432441828"/>
                      </a:ext>
                    </a:extLst>
                  </a:tr>
                  <a:tr h="370840">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smtClean="0">
                              <a:latin typeface="Times New Roman" pitchFamily="18" charset="0"/>
                              <a:cs typeface="Times New Roman" pitchFamily="18" charset="0"/>
                            </a:rPr>
                            <a:t> to </a:t>
                          </a:r>
                          <a14:m>
                            <m:oMath xmlns:m="http://schemas.openxmlformats.org/officeDocument/2006/math">
                              <m:sSup>
                                <m:sSupPr>
                                  <m:ctrlPr>
                                    <a:rPr lang="en-US" sz="2400" i="1" smtClean="0">
                                      <a:latin typeface="Cambria Math"/>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a:txBody>
                      <a:tcPr/>
                    </a:tc>
                    <a:extLst>
                      <a:ext uri="{0D108BD9-81ED-4DB2-BD59-A6C34878D82A}">
                        <a16:rowId xmlns="" xmlns:a16="http://schemas.microsoft.com/office/drawing/2014/main" val="2881254074"/>
                      </a:ext>
                    </a:extLst>
                  </a:tr>
                  <a:tr h="370840">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itchFamily="18" charset="0"/>
                              <a:cs typeface="Times New Roman" pitchFamily="18" charset="0"/>
                            </a:rPr>
                            <a:t> </a:t>
                          </a:r>
                          <a14:m>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a14:m>
                          <a:endParaRPr lang="en-US" sz="2400" dirty="0" smtClean="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smtClean="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smtClean="0">
                              <a:latin typeface="Times New Roman" pitchFamily="18" charset="0"/>
                              <a:cs typeface="Times New Roman" pitchFamily="18" charset="0"/>
                            </a:rPr>
                            <a:t> to </a:t>
                          </a:r>
                          <a14:m>
                            <m:oMath xmlns:m="http://schemas.openxmlformats.org/officeDocument/2006/math">
                              <m:sSup>
                                <m:sSupPr>
                                  <m:ctrlPr>
                                    <a:rPr lang="en-US" sz="2400" i="1" smtClean="0">
                                      <a:latin typeface="Cambria Math"/>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 xmlns:a16="http://schemas.microsoft.com/office/drawing/2014/main" val="1821211482"/>
                      </a:ext>
                    </a:extLst>
                  </a:tr>
                  <a:tr h="370840">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smtClean="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smtClean="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smtClean="0">
                              <a:latin typeface="Times New Roman" pitchFamily="18" charset="0"/>
                              <a:cs typeface="Times New Roman" pitchFamily="18" charset="0"/>
                            </a:rPr>
                            <a:t> to </a:t>
                          </a:r>
                          <a14:m>
                            <m:oMath xmlns:m="http://schemas.openxmlformats.org/officeDocument/2006/math">
                              <m:sSup>
                                <m:sSupPr>
                                  <m:ctrlPr>
                                    <a:rPr lang="en-US" sz="2400" i="1" smtClean="0">
                                      <a:latin typeface="Cambria Math"/>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3.2. MEEP: Material </a:t>
            </a:r>
            <a:r>
              <a:rPr lang="en-US" dirty="0">
                <a:latin typeface="Times New Roman" pitchFamily="18" charset="0"/>
                <a:cs typeface="Times New Roman" pitchFamily="18" charset="0"/>
              </a:rPr>
              <a:t>Non-Linearity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Pockels and Kerr Non-linearity </a:t>
                </a:r>
                <a:r>
                  <a:rPr lang="en-US" dirty="0" smtClean="0">
                    <a:latin typeface="Times New Roman" pitchFamily="18" charset="0"/>
                    <a:cs typeface="Times New Roman" pitchFamily="18" charset="0"/>
                  </a:rPr>
                  <a:t>model (1875), </a:t>
                </a:r>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can </a:t>
                </a:r>
                <a:r>
                  <a:rPr lang="en-US" dirty="0">
                    <a:latin typeface="Times New Roman" pitchFamily="18" charset="0"/>
                    <a:cs typeface="Times New Roman" pitchFamily="18" charset="0"/>
                  </a:rPr>
                  <a:t>be changed by </a:t>
                </a:r>
                <a:r>
                  <a:rPr lang="en-US" dirty="0" smtClean="0">
                    <a:latin typeface="Times New Roman" pitchFamily="18" charset="0"/>
                    <a:cs typeface="Times New Roman" pitchFamily="18" charset="0"/>
                  </a:rPr>
                  <a:t>the field intensity. </a:t>
                </a:r>
                <a:endParaRPr lang="en-US" dirty="0">
                  <a:latin typeface="Times New Roman" pitchFamily="18" charset="0"/>
                  <a:cs typeface="Times New Roman" pitchFamily="18" charset="0"/>
                </a:endParaRPr>
              </a:p>
              <a:p>
                <a:pPr marL="0" indent="0">
                  <a:buNone/>
                </a:pPr>
                <a:endParaRPr lang="en-US" b="1" i="1"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𝜒</m:t>
                          </m:r>
                        </m:e>
                        <m:sup>
                          <m:d>
                            <m:dPr>
                              <m:ctrlPr>
                                <a:rPr lang="en-US" i="1">
                                  <a:latin typeface="Cambria Math"/>
                                </a:rPr>
                              </m:ctrlPr>
                            </m:dPr>
                            <m:e>
                              <m:r>
                                <a:rPr lang="en-US" i="1">
                                  <a:latin typeface="Cambria Math" panose="02040503050406030204" pitchFamily="18" charset="0"/>
                                </a:rPr>
                                <m:t>2</m:t>
                              </m:r>
                            </m:e>
                          </m:d>
                        </m:sup>
                      </m:sSup>
                      <m:d>
                        <m:dPr>
                          <m:ctrlPr>
                            <a:rPr lang="en-US" i="1">
                              <a:latin typeface="Cambria Math"/>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a:rPr>
                          </m:ctrlPr>
                        </m:dPr>
                        <m:e>
                          <m:r>
                            <a:rPr lang="en-US" b="1" i="1">
                              <a:latin typeface="Cambria Math" panose="02040503050406030204" pitchFamily="18" charset="0"/>
                            </a:rPr>
                            <m:t>𝑬</m:t>
                          </m:r>
                        </m:e>
                      </m:d>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𝜒</m:t>
                          </m:r>
                        </m:e>
                        <m:sup>
                          <m:d>
                            <m:dPr>
                              <m:ctrlPr>
                                <a:rPr lang="en-US" i="1">
                                  <a:latin typeface="Cambria Math"/>
                                </a:rPr>
                              </m:ctrlPr>
                            </m:dPr>
                            <m:e>
                              <m:r>
                                <a:rPr lang="en-US" i="1">
                                  <a:latin typeface="Cambria Math" panose="02040503050406030204" pitchFamily="18" charset="0"/>
                                </a:rPr>
                                <m:t>3</m:t>
                              </m:r>
                            </m:e>
                          </m:d>
                        </m:sup>
                      </m:sSup>
                      <m:d>
                        <m:dPr>
                          <m:ctrlPr>
                            <a:rPr lang="en-US" i="1">
                              <a:latin typeface="Cambria Math"/>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smtClean="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𝜒</m:t>
                          </m:r>
                        </m:e>
                        <m:sup>
                          <m:d>
                            <m:dPr>
                              <m:ctrlPr>
                                <a:rPr lang="en-US" i="1">
                                  <a:latin typeface="Cambria Math"/>
                                </a:rPr>
                              </m:ctrlPr>
                            </m:dPr>
                            <m:e>
                              <m:r>
                                <a:rPr lang="en-US" i="1">
                                  <a:latin typeface="Cambria Math" panose="02040503050406030204" pitchFamily="18" charset="0"/>
                                </a:rPr>
                                <m:t>2</m:t>
                              </m:r>
                            </m:e>
                          </m:d>
                        </m:sup>
                      </m:sSup>
                      <m:d>
                        <m:dPr>
                          <m:ctrlPr>
                            <a:rPr lang="en-US" i="1">
                              <a:latin typeface="Cambria Math"/>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𝜒</m:t>
                          </m:r>
                        </m:e>
                        <m:sup>
                          <m:d>
                            <m:dPr>
                              <m:ctrlPr>
                                <a:rPr lang="en-US" i="1">
                                  <a:latin typeface="Cambria Math"/>
                                </a:rPr>
                              </m:ctrlPr>
                            </m:dPr>
                            <m:e>
                              <m:r>
                                <a:rPr lang="en-US" i="1">
                                  <a:latin typeface="Cambria Math" panose="02040503050406030204" pitchFamily="18" charset="0"/>
                                </a:rPr>
                                <m:t>3</m:t>
                              </m:r>
                            </m:e>
                          </m:d>
                        </m:sup>
                      </m:sSup>
                      <m:d>
                        <m:dPr>
                          <m:ctrlPr>
                            <a:rPr lang="en-US" i="1">
                              <a:latin typeface="Cambria Math"/>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p>
                      <m:sSupPr>
                        <m:ctrlPr>
                          <a:rPr lang="en-US" i="1">
                            <a:latin typeface="Cambria Math"/>
                          </a:rPr>
                        </m:ctrlPr>
                      </m:sSupPr>
                      <m:e>
                        <m:r>
                          <a:rPr lang="en-US" i="1">
                            <a:latin typeface="Cambria Math" panose="02040503050406030204" pitchFamily="18" charset="0"/>
                          </a:rPr>
                          <m:t>𝜒</m:t>
                        </m:r>
                      </m:e>
                      <m:sup>
                        <m:d>
                          <m:dPr>
                            <m:ctrlPr>
                              <a:rPr lang="en-US" i="1">
                                <a:latin typeface="Cambria Math"/>
                              </a:rPr>
                            </m:ctrlPr>
                          </m:dPr>
                          <m:e>
                            <m:r>
                              <a:rPr lang="en-US" i="1">
                                <a:latin typeface="Cambria Math" panose="02040503050406030204" pitchFamily="18" charset="0"/>
                              </a:rPr>
                              <m:t>2</m:t>
                            </m:r>
                          </m:e>
                        </m:d>
                      </m:sup>
                    </m:sSup>
                  </m:oMath>
                </a14:m>
                <a:r>
                  <a:rPr lang="en-US" dirty="0">
                    <a:latin typeface="Times New Roman" pitchFamily="18" charset="0"/>
                    <a:cs typeface="Times New Roman" pitchFamily="18" charset="0"/>
                  </a:rPr>
                  <a:t> sum is the Pockels effect; whereas </a:t>
                </a:r>
                <a14:m>
                  <m:oMath xmlns:m="http://schemas.openxmlformats.org/officeDocument/2006/math">
                    <m:sSup>
                      <m:sSupPr>
                        <m:ctrlPr>
                          <a:rPr lang="en-US" i="1">
                            <a:latin typeface="Cambria Math"/>
                          </a:rPr>
                        </m:ctrlPr>
                      </m:sSupPr>
                      <m:e>
                        <m:r>
                          <a:rPr lang="en-US" i="1">
                            <a:latin typeface="Cambria Math" panose="02040503050406030204" pitchFamily="18" charset="0"/>
                          </a:rPr>
                          <m:t>𝜒</m:t>
                        </m:r>
                      </m:e>
                      <m:sup>
                        <m:d>
                          <m:dPr>
                            <m:ctrlPr>
                              <a:rPr lang="en-US" i="1">
                                <a:latin typeface="Cambria Math"/>
                              </a:rPr>
                            </m:ctrlPr>
                          </m:dPr>
                          <m:e>
                            <m:r>
                              <a:rPr lang="en-US" i="1">
                                <a:latin typeface="Cambria Math" panose="02040503050406030204" pitchFamily="18" charset="0"/>
                              </a:rPr>
                              <m:t>3</m:t>
                            </m:r>
                          </m:e>
                        </m:d>
                      </m:sup>
                    </m:sSup>
                  </m:oMath>
                </a14:m>
                <a:r>
                  <a:rPr lang="en-US" dirty="0">
                    <a:latin typeface="Times New Roman" pitchFamily="18" charset="0"/>
                    <a:cs typeface="Times New Roman" pitchFamily="18" charset="0"/>
                  </a:rPr>
                  <a:t> sum is the Kerr effect</a:t>
                </a:r>
                <a:r>
                  <a:rPr lang="en-US" dirty="0" smtClean="0">
                    <a:latin typeface="Times New Roman" pitchFamily="18" charset="0"/>
                    <a:cs typeface="Times New Roman" pitchFamily="18" charset="0"/>
                  </a:rPr>
                  <a:t>.</a:t>
                </a:r>
              </a:p>
              <a:p>
                <a:pPr marL="285750" indent="-285750"/>
                <a:r>
                  <a:rPr lang="en-US" dirty="0">
                    <a:latin typeface="Times New Roman" pitchFamily="18" charset="0"/>
                    <a:cs typeface="Times New Roman" pitchFamily="18" charset="0"/>
                  </a:rPr>
                  <a:t>Ferromagnetic materials are non-linear as their permeability varies with the strength of applied field intensity.</a:t>
                </a:r>
              </a:p>
              <a:p>
                <a:pPr marL="285750" indent="-285750"/>
                <a:r>
                  <a:rPr lang="en-US" dirty="0">
                    <a:latin typeface="Times New Roman" pitchFamily="18" charset="0"/>
                    <a:cs typeface="Times New Roman" pitchFamily="18" charset="0"/>
                  </a:rPr>
                  <a:t>At high magnetic field intensity, the material saturates, limiting further increase of Magnetic Flux. Hence, the susceptibility decreases rapidly.  </a:t>
                </a:r>
              </a:p>
              <a:p>
                <a:pPr marL="0" indent="0">
                  <a:buNone/>
                </a:pPr>
                <a:endParaRPr lang="en-US" dirty="0" smtClean="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8" t="-2101" r="-1159" b="-98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055939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3.2. MEEP: </a:t>
            </a:r>
            <a:r>
              <a:rPr lang="en-US" dirty="0" err="1" smtClean="0">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85000" lnSpcReduction="10000"/>
              </a:bodyPr>
              <a:lstStyle/>
              <a:p>
                <a:r>
                  <a:rPr lang="en-US" dirty="0" smtClean="0">
                    <a:latin typeface="Times New Roman" pitchFamily="18" charset="0"/>
                    <a:cs typeface="Times New Roman" pitchFamily="18" charset="0"/>
                  </a:rPr>
                  <a:t>Landau-</a:t>
                </a:r>
                <a:r>
                  <a:rPr lang="en-US" dirty="0" err="1">
                    <a:latin typeface="Times New Roman" pitchFamily="18" charset="0"/>
                    <a:cs typeface="Times New Roman" pitchFamily="18" charset="0"/>
                  </a:rPr>
                  <a:t>Lifshitz</a:t>
                </a:r>
                <a:r>
                  <a:rPr lang="en-US" dirty="0">
                    <a:latin typeface="Times New Roman" pitchFamily="18" charset="0"/>
                    <a:cs typeface="Times New Roman" pitchFamily="18" charset="0"/>
                  </a:rPr>
                  <a:t>-Gilbert model (1955) </a:t>
                </a:r>
                <a:r>
                  <a:rPr lang="en-US" dirty="0" smtClean="0">
                    <a:latin typeface="Times New Roman" pitchFamily="18" charset="0"/>
                    <a:cs typeface="Times New Roman" pitchFamily="18" charset="0"/>
                  </a:rPr>
                  <a:t>describes the precessional motion of saturated magnetic dipoles in a magnetic field. </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a:rPr>
                          </m:ctrlPr>
                        </m:fPr>
                        <m:num>
                          <m:r>
                            <a:rPr lang="en-US" i="1">
                              <a:latin typeface="Cambria Math" panose="02040503050406030204" pitchFamily="18" charset="0"/>
                            </a:rPr>
                            <m:t>𝑑</m:t>
                          </m:r>
                          <m:sSub>
                            <m:sSubPr>
                              <m:ctrlPr>
                                <a:rPr lang="en-US" b="1" i="1">
                                  <a:latin typeface="Cambria Math"/>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a:rPr>
                          </m:ctrlPr>
                        </m:sSubPr>
                        <m:e>
                          <m:r>
                            <a:rPr lang="en-US" b="1" i="1">
                              <a:latin typeface="Cambria Math" panose="02040503050406030204" pitchFamily="18" charset="0"/>
                            </a:rPr>
                            <m:t>𝒃</m:t>
                          </m:r>
                        </m:e>
                        <m:sub>
                          <m:r>
                            <a:rPr lang="en-US" b="0" i="1" smtClean="0">
                              <a:latin typeface="Cambria Math" panose="02040503050406030204" pitchFamily="18" charset="0"/>
                            </a:rPr>
                            <m:t>𝑛</m:t>
                          </m:r>
                        </m:sub>
                      </m:sSub>
                      <m:r>
                        <a:rPr lang="en-US" i="1">
                          <a:latin typeface="Cambria Math" panose="02040503050406030204" pitchFamily="18" charset="0"/>
                        </a:rPr>
                        <m:t>×</m:t>
                      </m:r>
                      <m:d>
                        <m:dPr>
                          <m:ctrlPr>
                            <a:rPr lang="en-US" i="1">
                              <a:latin typeface="Cambria Math"/>
                            </a:rPr>
                          </m:ctrlPr>
                        </m:dPr>
                        <m:e>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r>
                            <a:rPr lang="en-US" b="1" i="1" smtClean="0">
                              <a:latin typeface="Cambria Math" panose="02040503050406030204" pitchFamily="18" charset="0"/>
                            </a:rPr>
                            <m:t>𝑯</m:t>
                          </m:r>
                          <m:r>
                            <a:rPr lang="en-US" i="1">
                              <a:latin typeface="Cambria Math" panose="02040503050406030204" pitchFamily="18" charset="0"/>
                            </a:rPr>
                            <m:t>+</m:t>
                          </m:r>
                          <m:sSub>
                            <m:sSubPr>
                              <m:ctrlPr>
                                <a:rPr lang="en-US" b="1" i="1">
                                  <a:latin typeface="Cambria Math"/>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sSub>
                            <m:sSubPr>
                              <m:ctrlPr>
                                <a:rPr lang="en-US" b="1" i="1">
                                  <a:latin typeface="Cambria Math"/>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𝛼</m:t>
                              </m:r>
                            </m:e>
                            <m:sub>
                              <m:r>
                                <a:rPr lang="en-US" b="0" i="1" smtClean="0">
                                  <a:latin typeface="Cambria Math" panose="02040503050406030204" pitchFamily="18" charset="0"/>
                                </a:rPr>
                                <m:t>𝑛</m:t>
                              </m:r>
                            </m:sub>
                          </m:sSub>
                          <m:f>
                            <m:fPr>
                              <m:ctrlPr>
                                <a:rPr lang="en-US" i="1">
                                  <a:latin typeface="Cambria Math"/>
                                </a:rPr>
                              </m:ctrlPr>
                            </m:fPr>
                            <m:num>
                              <m:r>
                                <a:rPr lang="en-US" i="1">
                                  <a:latin typeface="Cambria Math" panose="02040503050406030204" pitchFamily="18" charset="0"/>
                                </a:rPr>
                                <m:t>𝑑</m:t>
                              </m:r>
                              <m:sSub>
                                <m:sSubPr>
                                  <m:ctrlPr>
                                    <a:rPr lang="en-US" b="1" i="1">
                                      <a:latin typeface="Cambria Math"/>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sSub>
                        <m:sSubPr>
                          <m:ctrlPr>
                            <a:rPr lang="en-US" i="1">
                              <a:latin typeface="Cambria Math"/>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oMath>
                  </m:oMathPara>
                </a14:m>
                <a:endParaRPr lang="en-US" dirty="0" smtClean="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a:rPr>
                        </m:ctrlPr>
                      </m:sSubPr>
                      <m:e>
                        <m:r>
                          <a:rPr lang="en-US" b="1" i="1" smtClean="0">
                            <a:latin typeface="Cambria Math" panose="02040503050406030204" pitchFamily="18" charset="0"/>
                          </a:rPr>
                          <m:t>𝑴</m:t>
                        </m:r>
                      </m:e>
                      <m:sub>
                        <m:r>
                          <a:rPr lang="en-US" i="1">
                            <a:latin typeface="Cambria Math" panose="02040503050406030204" pitchFamily="18" charset="0"/>
                          </a:rPr>
                          <m:t>𝑛</m:t>
                        </m:r>
                      </m:sub>
                    </m:sSub>
                  </m:oMath>
                </a14:m>
                <a:r>
                  <a:rPr lang="en-US" dirty="0" smtClean="0">
                    <a:latin typeface="Times New Roman" pitchFamily="18" charset="0"/>
                    <a:cs typeface="Times New Roman" pitchFamily="18" charset="0"/>
                  </a:rPr>
                  <a:t>describes the linear deviation of magnetization from its static equilibrium value. Precession </a:t>
                </a:r>
                <a:r>
                  <a:rPr lang="en-US" dirty="0">
                    <a:latin typeface="Times New Roman" pitchFamily="18" charset="0"/>
                    <a:cs typeface="Times New Roman" pitchFamily="18" charset="0"/>
                  </a:rPr>
                  <a:t>occurs around this unit bias </a:t>
                </a:r>
                <a:r>
                  <a:rPr lang="en-US" dirty="0" smtClean="0">
                    <a:latin typeface="Times New Roman" pitchFamily="18" charset="0"/>
                    <a:cs typeface="Times New Roman" pitchFamily="18" charset="0"/>
                  </a:rPr>
                  <a:t>vector </a:t>
                </a:r>
                <a14:m>
                  <m:oMath xmlns:m="http://schemas.openxmlformats.org/officeDocument/2006/math">
                    <m:sSub>
                      <m:sSubPr>
                        <m:ctrlPr>
                          <a:rPr lang="en-US" i="1">
                            <a:latin typeface="Cambria Math"/>
                          </a:rPr>
                        </m:ctrlPr>
                      </m:sSubPr>
                      <m:e>
                        <m:r>
                          <a:rPr lang="en-US" b="1" i="1">
                            <a:latin typeface="Cambria Math" panose="02040503050406030204" pitchFamily="18" charset="0"/>
                          </a:rPr>
                          <m:t>𝒃</m:t>
                        </m:r>
                      </m:e>
                      <m:sub>
                        <m:r>
                          <a:rPr lang="en-US" i="1">
                            <a:latin typeface="Cambria Math" panose="02040503050406030204" pitchFamily="18" charset="0"/>
                          </a:rPr>
                          <m:t>𝑛</m:t>
                        </m:r>
                      </m:sub>
                    </m:sSub>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 damping factor.</a:t>
                </a:r>
              </a:p>
              <a:p>
                <a:r>
                  <a:rPr lang="en-US" dirty="0" smtClean="0">
                    <a:latin typeface="Times New Roman" pitchFamily="18" charset="0"/>
                    <a:cs typeface="Times New Roman" pitchFamily="18" charset="0"/>
                  </a:rPr>
                  <a:t>For such anisotropic media, non-diagonal susceptibility </a:t>
                </a:r>
                <a:r>
                  <a:rPr lang="en-US" dirty="0">
                    <a:latin typeface="Times New Roman" pitchFamily="18" charset="0"/>
                    <a:cs typeface="Times New Roman" pitchFamily="18" charset="0"/>
                  </a:rPr>
                  <a:t>tensor </a:t>
                </a:r>
                <a:r>
                  <a:rPr lang="en-US" dirty="0" smtClean="0">
                    <a:latin typeface="Times New Roman" pitchFamily="18" charset="0"/>
                    <a:cs typeface="Times New Roman" pitchFamily="18" charset="0"/>
                  </a:rPr>
                  <a:t>is used to </a:t>
                </a:r>
                <a:r>
                  <a:rPr lang="en-US" smtClean="0">
                    <a:latin typeface="Times New Roman" pitchFamily="18" charset="0"/>
                    <a:cs typeface="Times New Roman" pitchFamily="18" charset="0"/>
                  </a:rPr>
                  <a:t>relate Magnetization </a:t>
                </a:r>
                <a:r>
                  <a:rPr lang="en-US" dirty="0" smtClean="0">
                    <a:latin typeface="Times New Roman" pitchFamily="18" charset="0"/>
                    <a:cs typeface="Times New Roman" pitchFamily="18" charset="0"/>
                  </a:rPr>
                  <a:t>and Field intensity. </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d>
                        <m:dPr>
                          <m:begChr m:val="["/>
                          <m:endChr m:val="]"/>
                          <m:ctrlPr>
                            <a:rPr lang="en-US" i="1">
                              <a:latin typeface="Cambria Math"/>
                            </a:rPr>
                          </m:ctrlPr>
                        </m:dPr>
                        <m:e>
                          <m:m>
                            <m:mPr>
                              <m:mcs>
                                <m:mc>
                                  <m:mcPr>
                                    <m:count m:val="3"/>
                                    <m:mcJc m:val="center"/>
                                  </m:mcPr>
                                </m:mc>
                              </m:mcs>
                              <m:ctrlPr>
                                <a:rPr lang="en-US" i="1">
                                  <a:latin typeface="Cambria Math"/>
                                </a:rPr>
                              </m:ctrlPr>
                            </m:mPr>
                            <m:mr>
                              <m:e>
                                <m:sSub>
                                  <m:sSubPr>
                                    <m:ctrlPr>
                                      <a:rPr lang="en-US" i="1">
                                        <a:latin typeface="Cambria Math"/>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rotWithShape="1">
                <a:blip r:embed="rId2"/>
                <a:stretch>
                  <a:fillRect l="-928" t="-2561" r="-34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3.2. MEEP: Field Patterns and Green’s Functions</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latin typeface="Times New Roman" pitchFamily="18" charset="0"/>
                    <a:cs typeface="Times New Roman" pitchFamily="18" charset="0"/>
                  </a:rPr>
                  <a:t>G. Green’s Functions (1835) give the Field Patterns from a localized point source at a particular frequency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smtClean="0">
                    <a:latin typeface="Times New Roman" pitchFamily="18" charset="0"/>
                    <a:cs typeface="Times New Roman"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point current source </a:t>
                </a:r>
                <a14:m>
                  <m:oMath xmlns:m="http://schemas.openxmlformats.org/officeDocument/2006/math">
                    <m:r>
                      <a:rPr lang="en-US" b="0" i="1" smtClean="0">
                        <a:latin typeface="Cambria Math" panose="02040503050406030204" pitchFamily="18" charset="0"/>
                      </a:rPr>
                      <m:t>𝑗</m:t>
                    </m:r>
                  </m:oMath>
                </a14:m>
                <a:r>
                  <a:rPr lang="en-US" dirty="0" smtClean="0">
                    <a:latin typeface="Times New Roman" pitchFamily="18" charset="0"/>
                    <a:cs typeface="Times New Roman" pitchFamily="18" charset="0"/>
                  </a:rPr>
                  <a:t> is </a:t>
                </a:r>
                <a:r>
                  <a:rPr lang="en-US" dirty="0">
                    <a:latin typeface="Times New Roman" pitchFamily="18" charset="0"/>
                    <a:cs typeface="Times New Roman" pitchFamily="18" charset="0"/>
                  </a:rPr>
                  <a:t>placed at </a:t>
                </a:r>
                <a14:m>
                  <m:oMath xmlns:m="http://schemas.openxmlformats.org/officeDocument/2006/math">
                    <m:sSup>
                      <m:sSupPr>
                        <m:ctrlPr>
                          <a:rPr lang="en-US" i="1">
                            <a:latin typeface="Cambria Math"/>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latin typeface="Times New Roman" pitchFamily="18" charset="0"/>
                    <a:cs typeface="Times New Roman" pitchFamily="18" charset="0"/>
                  </a:rPr>
                  <a:t>. The </a:t>
                </a:r>
                <a14:m>
                  <m:oMath xmlns:m="http://schemas.openxmlformats.org/officeDocument/2006/math">
                    <m:sSup>
                      <m:sSupPr>
                        <m:ctrlPr>
                          <a:rPr lang="en-US" i="1" smtClean="0">
                            <a:latin typeface="Cambria Math"/>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smtClean="0">
                    <a:latin typeface="Times New Roman" pitchFamily="18" charset="0"/>
                    <a:cs typeface="Times New Roman" pitchFamily="18" charset="0"/>
                  </a:rPr>
                  <a:t> field component is observed.</a:t>
                </a:r>
              </a:p>
              <a:p>
                <a:pPr marL="0" indent="0" algn="ctr">
                  <a:buNone/>
                </a:pPr>
                <a14:m>
                  <m:oMath xmlns:m="http://schemas.openxmlformats.org/officeDocument/2006/math">
                    <m:r>
                      <a:rPr lang="en-US" b="0" i="1" smtClean="0">
                        <a:latin typeface="Cambria Math" panose="02040503050406030204" pitchFamily="18" charset="0"/>
                      </a:rPr>
                      <m:t>𝐽</m:t>
                    </m:r>
                    <m:d>
                      <m:dPr>
                        <m:ctrlPr>
                          <a:rPr lang="en-US" b="0" i="1" smtClean="0">
                            <a:latin typeface="Cambria Math"/>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a:rPr>
                        </m:ctrlPr>
                      </m:accPr>
                      <m:e>
                        <m:sSub>
                          <m:sSubPr>
                            <m:ctrlPr>
                              <a:rPr lang="en-US" b="0" i="1" smtClean="0">
                                <a:latin typeface="Cambria Math"/>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acc>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A </a:t>
                </a:r>
                <a:r>
                  <a:rPr lang="en-US" dirty="0">
                    <a:latin typeface="Times New Roman" pitchFamily="18" charset="0"/>
                    <a:cs typeface="Times New Roman" pitchFamily="18" charset="0"/>
                  </a:rPr>
                  <a:t>frequency domain solver is also provided for </a:t>
                </a:r>
                <a:r>
                  <a:rPr lang="en-US" dirty="0" smtClean="0">
                    <a:latin typeface="Times New Roman" pitchFamily="18" charset="0"/>
                    <a:cs typeface="Times New Roman" pitchFamily="18" charset="0"/>
                  </a:rPr>
                  <a:t>multidimensional Fourier </a:t>
                </a:r>
                <a:r>
                  <a:rPr lang="en-US" dirty="0">
                    <a:latin typeface="Times New Roman" pitchFamily="18" charset="0"/>
                    <a:cs typeface="Times New Roman" pitchFamily="18" charset="0"/>
                  </a:rPr>
                  <a:t>transformation </a:t>
                </a:r>
                <a:r>
                  <a:rPr lang="en-US" dirty="0" smtClean="0">
                    <a:latin typeface="Times New Roman" pitchFamily="18" charset="0"/>
                    <a:cs typeface="Times New Roman" pitchFamily="18" charset="0"/>
                  </a:rPr>
                  <a:t>(1822) and </a:t>
                </a:r>
                <a:r>
                  <a:rPr lang="en-US" dirty="0">
                    <a:latin typeface="Times New Roman" pitchFamily="18" charset="0"/>
                    <a:cs typeface="Times New Roman" pitchFamily="18" charset="0"/>
                  </a:rPr>
                  <a:t>the decomposition of fields into travelling modes.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141988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3.2. MEEP: Transmittance Spectra</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latin typeface="Times New Roman" pitchFamily="18" charset="0"/>
                    <a:cs typeface="Times New Roman" pitchFamily="18" charset="0"/>
                  </a:rPr>
                  <a:t>Broadband response: The 3 Dimensional Discrete Fourier transform </a:t>
                </a:r>
                <a:r>
                  <a:rPr lang="en-US" dirty="0">
                    <a:latin typeface="Times New Roman" pitchFamily="18" charset="0"/>
                    <a:cs typeface="Times New Roman" pitchFamily="18" charset="0"/>
                  </a:rPr>
                  <a:t>(1822) of </a:t>
                </a:r>
                <a:r>
                  <a:rPr lang="en-US" dirty="0" smtClean="0">
                    <a:latin typeface="Times New Roman" pitchFamily="18" charset="0"/>
                    <a:cs typeface="Times New Roman" pitchFamily="18" charset="0"/>
                  </a:rPr>
                  <a:t>the response to a short impulse can give useful information about the transmitted power and losses. </a:t>
                </a:r>
              </a:p>
              <a:p>
                <a:r>
                  <a:rPr lang="en-US" dirty="0" smtClean="0">
                    <a:latin typeface="Times New Roman" pitchFamily="18" charset="0"/>
                    <a:cs typeface="Times New Roman" pitchFamily="18" charset="0"/>
                  </a:rPr>
                  <a:t>The Transmitted Power can be computed using the integral of Poynting Vector (1884); over </a:t>
                </a:r>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a:rPr>
                          </m:ctrlPr>
                        </m:naryPr>
                        <m:sub/>
                        <m:sup/>
                        <m:e>
                          <m:sSup>
                            <m:sSupPr>
                              <m:ctrlPr>
                                <a:rPr lang="en-US" b="0" i="1" smtClean="0">
                                  <a:latin typeface="Cambria Math"/>
                                </a:rPr>
                              </m:ctrlPr>
                            </m:sSupPr>
                            <m:e>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Transmitted power and incident power can be used to find power losses in transmission line.</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latin typeface="Times New Roman" pitchFamily="18" charset="0"/>
                <a:cs typeface="Times New Roman" pitchFamily="18" charset="0"/>
              </a:rPr>
              <a:t>4. Simulation of Magnetic Transmission Lines</a:t>
            </a:r>
            <a:endParaRPr lang="en-US" dirty="0">
              <a:latin typeface="Times New Roman" pitchFamily="18" charset="0"/>
              <a:cs typeface="Times New Roman" pitchFamily="18" charset="0"/>
            </a:endParaRPr>
          </a:p>
        </p:txBody>
      </p:sp>
      <p:sp>
        <p:nvSpPr>
          <p:cNvPr id="2" name="Footer Placeholder 1"/>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162715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4.1. MEEP Simulation of Non-linear Dispersive, Gyromagnetic Magnetic Transmission Line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4.1. MEEP Simulations for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were </a:t>
            </a:r>
            <a:r>
              <a:rPr lang="en-US" dirty="0">
                <a:latin typeface="Times New Roman" pitchFamily="18" charset="0"/>
                <a:cs typeface="Times New Roman" pitchFamily="18" charset="0"/>
              </a:rPr>
              <a:t>constructed </a:t>
            </a:r>
            <a:r>
              <a:rPr lang="en-US" dirty="0" smtClean="0">
                <a:latin typeface="Times New Roman" pitchFamily="18" charset="0"/>
                <a:cs typeface="Times New Roman" pitchFamily="18" charset="0"/>
              </a:rPr>
              <a:t>for inhomogeneous, dispersive, non-linear </a:t>
            </a:r>
            <a:r>
              <a:rPr lang="en-US" dirty="0">
                <a:latin typeface="Times New Roman" pitchFamily="18" charset="0"/>
                <a:cs typeface="Times New Roman" pitchFamily="18" charset="0"/>
              </a:rPr>
              <a:t>ferromagnetic conductors like </a:t>
            </a:r>
            <a:r>
              <a:rPr lang="en-US" dirty="0" smtClean="0">
                <a:latin typeface="Times New Roman" pitchFamily="18" charset="0"/>
                <a:cs typeface="Times New Roman" pitchFamily="18" charset="0"/>
              </a:rPr>
              <a:t>Manganese, Zinc and </a:t>
            </a:r>
            <a:r>
              <a:rPr lang="en-US" dirty="0">
                <a:latin typeface="Times New Roman" pitchFamily="18" charset="0"/>
                <a:cs typeface="Times New Roman" pitchFamily="18" charset="0"/>
              </a:rPr>
              <a:t>Cobalt alloys.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Transmission Lines </a:t>
            </a:r>
            <a:r>
              <a:rPr lang="en-US" dirty="0" smtClean="0">
                <a:latin typeface="Times New Roman" pitchFamily="18" charset="0"/>
                <a:cs typeface="Times New Roman" pitchFamily="18" charset="0"/>
              </a:rPr>
              <a:t>were </a:t>
            </a:r>
            <a:r>
              <a:rPr lang="en-US" dirty="0">
                <a:latin typeface="Times New Roman" pitchFamily="18" charset="0"/>
                <a:cs typeface="Times New Roman" pitchFamily="18" charset="0"/>
              </a:rPr>
              <a:t>excited using continuous </a:t>
            </a:r>
            <a:r>
              <a:rPr lang="en-US" dirty="0" smtClean="0">
                <a:latin typeface="Times New Roman" pitchFamily="18" charset="0"/>
                <a:cs typeface="Times New Roman" pitchFamily="18" charset="0"/>
              </a:rPr>
              <a:t>soft electric current </a:t>
            </a:r>
            <a:r>
              <a:rPr lang="en-US" dirty="0">
                <a:latin typeface="Times New Roman" pitchFamily="18" charset="0"/>
                <a:cs typeface="Times New Roman" pitchFamily="18" charset="0"/>
              </a:rPr>
              <a:t>sources.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multi-dimensional </a:t>
            </a:r>
            <a:r>
              <a:rPr lang="en-US" dirty="0" smtClean="0">
                <a:latin typeface="Times New Roman" pitchFamily="18" charset="0"/>
                <a:cs typeface="Times New Roman" pitchFamily="18" charset="0"/>
              </a:rPr>
              <a:t>discrete Fourier </a:t>
            </a:r>
            <a:r>
              <a:rPr lang="en-US" dirty="0">
                <a:latin typeface="Times New Roman" pitchFamily="18" charset="0"/>
                <a:cs typeface="Times New Roman" pitchFamily="18" charset="0"/>
              </a:rPr>
              <a:t>transform </a:t>
            </a:r>
            <a:r>
              <a:rPr lang="en-US" dirty="0" smtClean="0">
                <a:latin typeface="Times New Roman" pitchFamily="18" charset="0"/>
                <a:cs typeface="Times New Roman" pitchFamily="18" charset="0"/>
              </a:rPr>
              <a:t>(1822) was </a:t>
            </a:r>
            <a:r>
              <a:rPr lang="en-US" dirty="0">
                <a:latin typeface="Times New Roman" pitchFamily="18" charset="0"/>
                <a:cs typeface="Times New Roman" pitchFamily="18" charset="0"/>
              </a:rPr>
              <a:t>used </a:t>
            </a:r>
            <a:r>
              <a:rPr lang="en-US" dirty="0" smtClean="0">
                <a:latin typeface="Times New Roman" pitchFamily="18" charset="0"/>
                <a:cs typeface="Times New Roman" pitchFamily="18" charset="0"/>
              </a:rPr>
              <a:t>to determine the Broadband Response.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4.1. MEEP Algorithm for simulating Magnetic Transmission Lines</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67</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11458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4925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6732498" y="2503464"/>
            <a:ext cx="4677428" cy="2886478"/>
          </a:xfrm>
          <a:prstGeom prst="rect">
            <a:avLst/>
          </a:prstGeom>
          <a:ln>
            <a:solidFill>
              <a:schemeClr val="tx1"/>
            </a:solidFill>
          </a:ln>
        </p:spPr>
      </p:pic>
      <mc:AlternateContent xmlns:mc="http://schemas.openxmlformats.org/markup-compatibility/2006">
        <mc:Choice xmlns:a14="http://schemas.microsoft.com/office/drawing/2010/main" Requires="a14">
          <p:sp>
            <p:nvSpPr>
              <p:cNvPr id="7" name="TextBox 6"/>
              <p:cNvSpPr txBox="1"/>
              <p:nvPr/>
            </p:nvSpPr>
            <p:spPr>
              <a:xfrm>
                <a:off x="313900" y="2169994"/>
                <a:ext cx="6387152" cy="3656707"/>
              </a:xfrm>
              <a:prstGeom prst="rect">
                <a:avLst/>
              </a:prstGeom>
              <a:noFill/>
            </p:spPr>
            <p:txBody>
              <a:bodyPr wrap="square" rtlCol="0">
                <a:spAutoFit/>
              </a:bodyPr>
              <a:lstStyle/>
              <a:p>
                <a:r>
                  <a:rPr lang="en-US" sz="2400" dirty="0" smtClean="0">
                    <a:latin typeface="Times New Roman" pitchFamily="18" charset="0"/>
                    <a:cs typeface="Times New Roman" pitchFamily="18" charset="0"/>
                  </a:rPr>
                  <a:t>Magnetic </a:t>
                </a:r>
                <a:r>
                  <a:rPr lang="en-US" sz="2400" dirty="0" smtClean="0">
                    <a:latin typeface="Times New Roman" pitchFamily="18" charset="0"/>
                    <a:cs typeface="Times New Roman" pitchFamily="18" charset="0"/>
                  </a:rPr>
                  <a:t>Transmission Line was </a:t>
                </a:r>
                <a:r>
                  <a:rPr lang="en-US" sz="2400" dirty="0">
                    <a:latin typeface="Times New Roman" pitchFamily="18" charset="0"/>
                    <a:cs typeface="Times New Roman" pitchFamily="18" charset="0"/>
                  </a:rPr>
                  <a:t>excited by a small pulse to examine the Frequency Response. The </a:t>
                </a:r>
                <a:r>
                  <a:rPr lang="en-US" sz="2400" dirty="0" smtClean="0">
                    <a:latin typeface="Times New Roman" pitchFamily="18" charset="0"/>
                    <a:cs typeface="Times New Roman" pitchFamily="18" charset="0"/>
                  </a:rPr>
                  <a:t>Fields will be used to determine its intrinsic impedance, propagation constant, transverse impedance and longitudinal admittance.</a:t>
                </a:r>
                <a:endParaRPr lang="en-US"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𝑍</m:t>
                          </m:r>
                        </m:e>
                        <m:sub>
                          <m:r>
                            <a:rPr lang="en-US" i="1">
                              <a:latin typeface="Cambria Math" panose="02040503050406030204" pitchFamily="18" charset="0"/>
                            </a:rPr>
                            <m:t>𝑤</m:t>
                          </m:r>
                        </m:sub>
                      </m:sSub>
                      <m:d>
                        <m:dPr>
                          <m:ctrlPr>
                            <a:rPr lang="en-US" i="1">
                              <a:latin typeface="Cambria Math"/>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a:rPr>
                          </m:ctrlPr>
                        </m:fPr>
                        <m:num>
                          <m:sSub>
                            <m:sSubPr>
                              <m:ctrlPr>
                                <a:rPr lang="en-US" i="1">
                                  <a:latin typeface="Cambria Math"/>
                                </a:rPr>
                              </m:ctrlPr>
                            </m:sSubPr>
                            <m:e>
                              <m:r>
                                <a:rPr lang="en-US" i="1">
                                  <a:latin typeface="Cambria Math" panose="02040503050406030204" pitchFamily="18" charset="0"/>
                                </a:rPr>
                                <m:t>𝐸</m:t>
                              </m:r>
                            </m:e>
                            <m:sub>
                              <m:r>
                                <a:rPr lang="en-US" i="1">
                                  <a:latin typeface="Cambria Math" panose="02040503050406030204" pitchFamily="18" charset="0"/>
                                </a:rPr>
                                <m:t>𝑥</m:t>
                              </m:r>
                            </m:sub>
                          </m:sSub>
                          <m:d>
                            <m:dPr>
                              <m:ctrlPr>
                                <a:rPr lang="en-US" i="1">
                                  <a:latin typeface="Cambria Math"/>
                                </a:rPr>
                              </m:ctrlPr>
                            </m:dPr>
                            <m:e>
                              <m:r>
                                <a:rPr lang="en-US" i="1">
                                  <a:latin typeface="Cambria Math" panose="02040503050406030204" pitchFamily="18" charset="0"/>
                                </a:rPr>
                                <m:t>𝑑</m:t>
                              </m:r>
                            </m:e>
                          </m:d>
                        </m:num>
                        <m:den>
                          <m:sSub>
                            <m:sSubPr>
                              <m:ctrlPr>
                                <a:rPr lang="en-US" i="1">
                                  <a:latin typeface="Cambria Math"/>
                                </a:rPr>
                              </m:ctrlPr>
                            </m:sSubPr>
                            <m:e>
                              <m:r>
                                <a:rPr lang="en-US" i="1">
                                  <a:latin typeface="Cambria Math" panose="02040503050406030204" pitchFamily="18" charset="0"/>
                                </a:rPr>
                                <m:t>𝐻</m:t>
                              </m:r>
                            </m:e>
                            <m:sub>
                              <m:r>
                                <a:rPr lang="en-US" i="1">
                                  <a:latin typeface="Cambria Math" panose="02040503050406030204" pitchFamily="18" charset="0"/>
                                </a:rPr>
                                <m:t>𝑥</m:t>
                              </m:r>
                            </m:sub>
                          </m:sSub>
                          <m:d>
                            <m:dPr>
                              <m:ctrlPr>
                                <a:rPr lang="en-US" i="1">
                                  <a:latin typeface="Cambria Math"/>
                                </a:rPr>
                              </m:ctrlPr>
                            </m:dPr>
                            <m:e>
                              <m:r>
                                <a:rPr lang="en-US" i="1">
                                  <a:latin typeface="Cambria Math" panose="02040503050406030204" pitchFamily="18" charset="0"/>
                                </a:rPr>
                                <m:t>𝑑</m:t>
                              </m:r>
                            </m:e>
                          </m:d>
                        </m:den>
                      </m:f>
                      <m:r>
                        <a:rPr lang="en-US" i="1">
                          <a:latin typeface="Cambria Math" panose="02040503050406030204" pitchFamily="18" charset="0"/>
                        </a:rPr>
                        <m:t>=</m:t>
                      </m:r>
                      <m:rad>
                        <m:radPr>
                          <m:degHide m:val="on"/>
                          <m:ctrlPr>
                            <a:rPr lang="en-US" i="1">
                              <a:latin typeface="Cambria Math"/>
                            </a:rPr>
                          </m:ctrlPr>
                        </m:radPr>
                        <m:deg/>
                        <m:e>
                          <m:f>
                            <m:fPr>
                              <m:ctrlPr>
                                <a:rPr lang="en-US" i="1">
                                  <a:latin typeface="Cambria Math"/>
                                </a:rPr>
                              </m:ctrlPr>
                            </m:fPr>
                            <m:num>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a:rPr>
                                  </m:ctrlPr>
                                </m:sSubPr>
                                <m:e>
                                  <m:r>
                                    <a:rPr lang="en-US" i="1">
                                      <a:latin typeface="Cambria Math" panose="02040503050406030204" pitchFamily="18" charset="0"/>
                                    </a:rPr>
                                    <m:t>𝐿</m:t>
                                  </m:r>
                                </m:e>
                                <m:sub>
                                  <m:r>
                                    <a:rPr lang="en-US" i="1">
                                      <a:latin typeface="Cambria Math" panose="02040503050406030204" pitchFamily="18" charset="0"/>
                                    </a:rPr>
                                    <m:t>𝑇</m:t>
                                  </m:r>
                                </m:sub>
                              </m:sSub>
                            </m:num>
                            <m:den>
                              <m:sSub>
                                <m:sSubPr>
                                  <m:ctrlPr>
                                    <a:rPr lang="en-US" i="1">
                                      <a:latin typeface="Cambria Math"/>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𝐿</m:t>
                                  </m:r>
                                </m:sub>
                              </m:sSub>
                            </m:den>
                          </m:f>
                        </m:e>
                      </m:rad>
                    </m:oMath>
                  </m:oMathPara>
                </a14:m>
                <a:endParaRPr lang="en-US"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𝛾</m:t>
                      </m:r>
                      <m:d>
                        <m:dPr>
                          <m:ctrlPr>
                            <a:rPr lang="en-US" i="1">
                              <a:latin typeface="Cambria Math"/>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−1</m:t>
                          </m:r>
                        </m:num>
                        <m:den>
                          <m:r>
                            <a:rPr lang="en-US" i="1">
                              <a:latin typeface="Cambria Math" panose="02040503050406030204" pitchFamily="18" charset="0"/>
                            </a:rPr>
                            <m:t>𝐿</m:t>
                          </m:r>
                        </m:den>
                      </m:f>
                      <m:func>
                        <m:funcPr>
                          <m:ctrlPr>
                            <a:rPr lang="en-US" i="1">
                              <a:latin typeface="Cambria Math"/>
                            </a:rPr>
                          </m:ctrlPr>
                        </m:funcPr>
                        <m:fName>
                          <m:r>
                            <m:rPr>
                              <m:sty m:val="p"/>
                            </m:rPr>
                            <a:rPr lang="en-US">
                              <a:latin typeface="Cambria Math" panose="02040503050406030204" pitchFamily="18" charset="0"/>
                            </a:rPr>
                            <m:t>log</m:t>
                          </m:r>
                        </m:fName>
                        <m:e>
                          <m:d>
                            <m:dPr>
                              <m:ctrlPr>
                                <a:rPr lang="en-US" i="1">
                                  <a:latin typeface="Cambria Math"/>
                                </a:rPr>
                              </m:ctrlPr>
                            </m:dPr>
                            <m:e>
                              <m:f>
                                <m:fPr>
                                  <m:ctrlPr>
                                    <a:rPr lang="en-US" i="1">
                                      <a:latin typeface="Cambria Math"/>
                                    </a:rPr>
                                  </m:ctrlPr>
                                </m:fPr>
                                <m:num>
                                  <m:sSub>
                                    <m:sSubPr>
                                      <m:ctrlPr>
                                        <a:rPr lang="en-US" i="1">
                                          <a:latin typeface="Cambria Math"/>
                                        </a:rPr>
                                      </m:ctrlPr>
                                    </m:sSubPr>
                                    <m:e>
                                      <m:r>
                                        <a:rPr lang="en-US" i="1">
                                          <a:latin typeface="Cambria Math" panose="02040503050406030204" pitchFamily="18" charset="0"/>
                                        </a:rPr>
                                        <m:t>𝐻</m:t>
                                      </m:r>
                                    </m:e>
                                    <m:sub>
                                      <m:r>
                                        <a:rPr lang="en-US" i="1">
                                          <a:latin typeface="Cambria Math" panose="02040503050406030204" pitchFamily="18" charset="0"/>
                                        </a:rPr>
                                        <m:t>𝑥</m:t>
                                      </m:r>
                                    </m:sub>
                                  </m:sSub>
                                  <m:d>
                                    <m:dPr>
                                      <m:ctrlPr>
                                        <a:rPr lang="en-US" i="1">
                                          <a:latin typeface="Cambria Math"/>
                                        </a:rPr>
                                      </m:ctrlPr>
                                    </m:dPr>
                                    <m:e>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𝐿</m:t>
                                      </m:r>
                                    </m:e>
                                  </m:d>
                                </m:num>
                                <m:den>
                                  <m:sSub>
                                    <m:sSubPr>
                                      <m:ctrlPr>
                                        <a:rPr lang="en-US" i="1">
                                          <a:latin typeface="Cambria Math"/>
                                        </a:rPr>
                                      </m:ctrlPr>
                                    </m:sSubPr>
                                    <m:e>
                                      <m:r>
                                        <a:rPr lang="en-US" i="1">
                                          <a:latin typeface="Cambria Math" panose="02040503050406030204" pitchFamily="18" charset="0"/>
                                        </a:rPr>
                                        <m:t>𝐻</m:t>
                                      </m:r>
                                    </m:e>
                                    <m:sub>
                                      <m:r>
                                        <a:rPr lang="en-US" i="1">
                                          <a:latin typeface="Cambria Math" panose="02040503050406030204" pitchFamily="18" charset="0"/>
                                        </a:rPr>
                                        <m:t>𝑥</m:t>
                                      </m:r>
                                    </m:sub>
                                  </m:sSub>
                                  <m:d>
                                    <m:dPr>
                                      <m:ctrlPr>
                                        <a:rPr lang="en-US" i="1">
                                          <a:latin typeface="Cambria Math"/>
                                        </a:rPr>
                                      </m:ctrlPr>
                                    </m:dPr>
                                    <m:e>
                                      <m:r>
                                        <a:rPr lang="en-US" i="1">
                                          <a:latin typeface="Cambria Math" panose="02040503050406030204" pitchFamily="18" charset="0"/>
                                        </a:rPr>
                                        <m:t>𝑑</m:t>
                                      </m:r>
                                      <m:r>
                                        <a:rPr lang="en-US" i="1">
                                          <a:latin typeface="Cambria Math" panose="02040503050406030204" pitchFamily="18" charset="0"/>
                                        </a:rPr>
                                        <m:t>=0</m:t>
                                      </m:r>
                                    </m:e>
                                  </m:d>
                                </m:den>
                              </m:f>
                            </m:e>
                          </m:d>
                        </m:e>
                      </m:func>
                      <m:r>
                        <a:rPr lang="en-US" i="1">
                          <a:latin typeface="Cambria Math" panose="02040503050406030204" pitchFamily="18" charset="0"/>
                        </a:rPr>
                        <m:t>=</m:t>
                      </m:r>
                      <m:rad>
                        <m:radPr>
                          <m:degHide m:val="on"/>
                          <m:ctrlPr>
                            <a:rPr lang="en-US" i="1">
                              <a:latin typeface="Cambria Math"/>
                            </a:rPr>
                          </m:ctrlPr>
                        </m:radPr>
                        <m:deg/>
                        <m:e>
                          <m:d>
                            <m:dPr>
                              <m:ctrlPr>
                                <a:rPr lang="en-US" i="1">
                                  <a:latin typeface="Cambria Math"/>
                                </a:rPr>
                              </m:ctrlPr>
                            </m:dPr>
                            <m:e>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a:rPr>
                                  </m:ctrlPr>
                                </m:sSubPr>
                                <m:e>
                                  <m:r>
                                    <a:rPr lang="en-US" i="1">
                                      <a:latin typeface="Cambria Math" panose="02040503050406030204" pitchFamily="18" charset="0"/>
                                    </a:rPr>
                                    <m:t>𝐿</m:t>
                                  </m:r>
                                </m:e>
                                <m:sub>
                                  <m:r>
                                    <a:rPr lang="en-US" i="1">
                                      <a:latin typeface="Cambria Math" panose="02040503050406030204" pitchFamily="18" charset="0"/>
                                    </a:rPr>
                                    <m:t>𝑇</m:t>
                                  </m:r>
                                </m:sub>
                              </m:sSub>
                            </m:e>
                          </m:d>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e>
                      </m:ra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𝛽</m:t>
                      </m:r>
                    </m:oMath>
                  </m:oMathPara>
                </a14:m>
                <a:endParaRPr lang="en-US" dirty="0">
                  <a:latin typeface="Times New Roman" pitchFamily="18" charset="0"/>
                  <a:cs typeface="Times New Roman" pitchFamily="18" charset="0"/>
                </a:endParaRPr>
              </a:p>
              <a:p>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13900" y="2169994"/>
                <a:ext cx="6387152" cy="3656707"/>
              </a:xfrm>
              <a:prstGeom prst="rect">
                <a:avLst/>
              </a:prstGeom>
              <a:blipFill rotWithShape="1">
                <a:blip r:embed="rId3"/>
                <a:stretch>
                  <a:fillRect l="-1431" t="-1333"/>
                </a:stretch>
              </a:blipFill>
            </p:spPr>
            <p:txBody>
              <a:bodyPr/>
              <a:lstStyle/>
              <a:p>
                <a:r>
                  <a:rPr lang="en-US">
                    <a:noFill/>
                  </a:rPr>
                  <a:t> </a:t>
                </a:r>
              </a:p>
            </p:txBody>
          </p:sp>
        </mc:Fallback>
      </mc:AlternateContent>
    </p:spTree>
    <p:extLst>
      <p:ext uri="{BB962C8B-B14F-4D97-AF65-F5344CB8AC3E}">
        <p14:creationId xmlns:p14="http://schemas.microsoft.com/office/powerpoint/2010/main" val="6586011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Longitudinal Fields</a:t>
            </a:r>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48053771"/>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 xmlns:a16="http://schemas.microsoft.com/office/drawing/2014/main" val="20000"/>
                    </a:ext>
                  </a:extLst>
                </a:gridCol>
                <a:gridCol w="2628900">
                  <a:extLst>
                    <a:ext uri="{9D8B030D-6E8A-4147-A177-3AD203B41FA5}">
                      <a16:colId xmlns="" xmlns:a16="http://schemas.microsoft.com/office/drawing/2014/main" val="20001"/>
                    </a:ext>
                  </a:extLst>
                </a:gridCol>
                <a:gridCol w="2628900">
                  <a:extLst>
                    <a:ext uri="{9D8B030D-6E8A-4147-A177-3AD203B41FA5}">
                      <a16:colId xmlns="" xmlns:a16="http://schemas.microsoft.com/office/drawing/2014/main" val="20002"/>
                    </a:ext>
                  </a:extLst>
                </a:gridCol>
                <a:gridCol w="2628900">
                  <a:extLst>
                    <a:ext uri="{9D8B030D-6E8A-4147-A177-3AD203B41FA5}">
                      <a16:colId xmlns=""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H</a:t>
                      </a:r>
                      <a:endParaRPr lang="en-US" sz="280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B</a:t>
                      </a:r>
                      <a:endParaRPr lang="en-US" sz="280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a:t>
                      </a:r>
                      <a:endParaRPr lang="en-US" sz="280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D</a:t>
                      </a:r>
                      <a:endParaRPr lang="en-US" sz="280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69</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1.1. Magnetic Susceptibility</a:t>
            </a:r>
            <a:endParaRPr lang="en-US"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7</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a:t>
            </a:r>
            <a:r>
              <a:rPr lang="en-US" sz="2400" dirty="0" smtClean="0">
                <a:latin typeface="Times New Roman" pitchFamily="18" charset="0"/>
                <a:cs typeface="Times New Roman" pitchFamily="18" charset="0"/>
              </a:rPr>
              <a:t>magnetized</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the susceptibility </a:t>
            </a:r>
            <a:r>
              <a:rPr lang="en-US" sz="2400" dirty="0">
                <a:latin typeface="Times New Roman" pitchFamily="18" charset="0"/>
                <a:cs typeface="Times New Roman" pitchFamily="18" charset="0"/>
              </a:rPr>
              <a:t>follows the </a:t>
            </a:r>
            <a:r>
              <a:rPr lang="en-US" sz="2400" dirty="0" smtClean="0">
                <a:latin typeface="Times New Roman" pitchFamily="18" charset="0"/>
                <a:cs typeface="Times New Roman" pitchFamily="18" charset="0"/>
              </a:rPr>
              <a:t>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endParaRPr lang="en-US" sz="2400" dirty="0" smtClean="0">
              <a:latin typeface="Times New Roman" pitchFamily="18" charset="0"/>
              <a:cs typeface="Times New Roman" pitchFamily="18" charset="0"/>
            </a:endParaRPr>
          </a:p>
          <a:p>
            <a:pPr marL="457200" indent="-457200">
              <a:buFont typeface="+mj-lt"/>
              <a:buAutoNum type="arabicPeriod"/>
            </a:pPr>
            <a:r>
              <a:rPr lang="en-US" sz="2400" dirty="0" smtClean="0">
                <a:latin typeface="Times New Roman" pitchFamily="18" charset="0"/>
                <a:cs typeface="Times New Roman" pitchFamily="18" charset="0"/>
              </a:rPr>
              <a:t>Besides </a:t>
            </a:r>
            <a:r>
              <a:rPr lang="en-US" sz="2400" dirty="0">
                <a:latin typeface="Times New Roman" pitchFamily="18" charset="0"/>
                <a:cs typeface="Times New Roman" pitchFamily="18" charset="0"/>
              </a:rPr>
              <a:t>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Transverse Fields</a:t>
            </a:r>
            <a:endParaRPr lang="en-US" dirty="0">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06987935"/>
              </p:ext>
            </p:extLst>
          </p:nvPr>
        </p:nvGraphicFramePr>
        <p:xfrm>
          <a:off x="824553" y="1641869"/>
          <a:ext cx="10515600" cy="4713565"/>
        </p:xfrm>
        <a:graphic>
          <a:graphicData uri="http://schemas.openxmlformats.org/drawingml/2006/table">
            <a:tbl>
              <a:tblPr firstRow="1" bandRow="1">
                <a:tableStyleId>{5940675A-B579-460E-94D1-54222C63F5DA}</a:tableStyleId>
              </a:tblPr>
              <a:tblGrid>
                <a:gridCol w="2628900">
                  <a:extLst>
                    <a:ext uri="{9D8B030D-6E8A-4147-A177-3AD203B41FA5}">
                      <a16:colId xmlns="" xmlns:a16="http://schemas.microsoft.com/office/drawing/2014/main" val="20000"/>
                    </a:ext>
                  </a:extLst>
                </a:gridCol>
                <a:gridCol w="2628900">
                  <a:extLst>
                    <a:ext uri="{9D8B030D-6E8A-4147-A177-3AD203B41FA5}">
                      <a16:colId xmlns="" xmlns:a16="http://schemas.microsoft.com/office/drawing/2014/main" val="20001"/>
                    </a:ext>
                  </a:extLst>
                </a:gridCol>
                <a:gridCol w="2628900">
                  <a:extLst>
                    <a:ext uri="{9D8B030D-6E8A-4147-A177-3AD203B41FA5}">
                      <a16:colId xmlns="" xmlns:a16="http://schemas.microsoft.com/office/drawing/2014/main" val="20002"/>
                    </a:ext>
                  </a:extLst>
                </a:gridCol>
                <a:gridCol w="2628900">
                  <a:extLst>
                    <a:ext uri="{9D8B030D-6E8A-4147-A177-3AD203B41FA5}">
                      <a16:colId xmlns="" xmlns:a16="http://schemas.microsoft.com/office/drawing/2014/main" val="20003"/>
                    </a:ext>
                  </a:extLst>
                </a:gridCol>
              </a:tblGrid>
              <a:tr h="25517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X</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Z</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0"/>
                  </a:ext>
                </a:extLst>
              </a:tr>
              <a:tr h="954302">
                <a:tc>
                  <a:txBody>
                    <a:bodyPr/>
                    <a:lstStyle/>
                    <a:p>
                      <a:pPr algn="ctr"/>
                      <a:r>
                        <a:rPr lang="en-US" sz="2800" dirty="0" smtClean="0">
                          <a:latin typeface="Times New Roman" panose="02020603050405020304" pitchFamily="18" charset="0"/>
                          <a:cs typeface="Times New Roman" panose="02020603050405020304" pitchFamily="18" charset="0"/>
                        </a:rPr>
                        <a:t>H</a:t>
                      </a:r>
                      <a:endParaRPr lang="en-US" sz="280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1076881">
                <a:tc>
                  <a:txBody>
                    <a:bodyPr/>
                    <a:lstStyle/>
                    <a:p>
                      <a:pPr algn="ctr"/>
                      <a:r>
                        <a:rPr lang="en-US" sz="2800" dirty="0" smtClean="0">
                          <a:latin typeface="Times New Roman" panose="02020603050405020304" pitchFamily="18" charset="0"/>
                          <a:cs typeface="Times New Roman" panose="02020603050405020304" pitchFamily="18" charset="0"/>
                        </a:rPr>
                        <a:t>B</a:t>
                      </a:r>
                      <a:endParaRPr lang="en-US" sz="280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r h="1147337">
                <a:tc>
                  <a:txBody>
                    <a:bodyPr/>
                    <a:lstStyle/>
                    <a:p>
                      <a:pPr algn="ctr"/>
                      <a:r>
                        <a:rPr lang="en-US" sz="2800" dirty="0" smtClean="0">
                          <a:latin typeface="Times New Roman" panose="02020603050405020304" pitchFamily="18" charset="0"/>
                          <a:cs typeface="Times New Roman" panose="02020603050405020304" pitchFamily="18" charset="0"/>
                        </a:rPr>
                        <a:t>E</a:t>
                      </a:r>
                      <a:endParaRPr lang="en-US" sz="280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3"/>
                  </a:ext>
                </a:extLst>
              </a:tr>
              <a:tr h="1138805">
                <a:tc>
                  <a:txBody>
                    <a:bodyPr/>
                    <a:lstStyle/>
                    <a:p>
                      <a:pPr algn="ctr"/>
                      <a:r>
                        <a:rPr lang="en-US" sz="2800" dirty="0" smtClean="0">
                          <a:latin typeface="Times New Roman" panose="02020603050405020304" pitchFamily="18" charset="0"/>
                          <a:cs typeface="Times New Roman" panose="02020603050405020304" pitchFamily="18" charset="0"/>
                        </a:rPr>
                        <a:t>D</a:t>
                      </a:r>
                      <a:endParaRPr lang="en-US" sz="2800"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70</a:t>
            </a:fld>
            <a:endParaRPr lang="en-US"/>
          </a:p>
        </p:txBody>
      </p:sp>
      <p:pic>
        <p:nvPicPr>
          <p:cNvPr id="7" name="Picture 6" descr="D:\New folder\MGTL\Thesis\Codes\Code43\Transverse\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4415192" y="2112060"/>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7080415" y="2165300"/>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9755376"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4424717" y="3146520"/>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6">
            <a:extLst>
              <a:ext uri="{28A0092B-C50C-407E-A947-70E740481C1C}">
                <a14:useLocalDpi xmlns:a14="http://schemas.microsoft.com/office/drawing/2010/main" val="0"/>
              </a:ext>
            </a:extLst>
          </a:blip>
          <a:srcRect/>
          <a:stretch>
            <a:fillRect/>
          </a:stretch>
        </p:blipFill>
        <p:spPr bwMode="auto">
          <a:xfrm>
            <a:off x="7089940" y="3156045"/>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9783952" y="314652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8">
            <a:extLst>
              <a:ext uri="{28A0092B-C50C-407E-A947-70E740481C1C}">
                <a14:useLocalDpi xmlns:a14="http://schemas.microsoft.com/office/drawing/2010/main" val="0"/>
              </a:ext>
            </a:extLst>
          </a:blip>
          <a:srcRect/>
          <a:stretch>
            <a:fillRect/>
          </a:stretch>
        </p:blipFill>
        <p:spPr bwMode="auto">
          <a:xfrm>
            <a:off x="4419954"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9">
            <a:extLst>
              <a:ext uri="{28A0092B-C50C-407E-A947-70E740481C1C}">
                <a14:useLocalDpi xmlns:a14="http://schemas.microsoft.com/office/drawing/2010/main" val="0"/>
              </a:ext>
            </a:extLst>
          </a:blip>
          <a:srcRect/>
          <a:stretch>
            <a:fillRect/>
          </a:stretch>
        </p:blipFill>
        <p:spPr bwMode="auto">
          <a:xfrm>
            <a:off x="7075652" y="4237519"/>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0">
            <a:extLst>
              <a:ext uri="{28A0092B-C50C-407E-A947-70E740481C1C}">
                <a14:useLocalDpi xmlns:a14="http://schemas.microsoft.com/office/drawing/2010/main" val="0"/>
              </a:ext>
            </a:extLst>
          </a:blip>
          <a:srcRect/>
          <a:stretch>
            <a:fillRect/>
          </a:stretch>
        </p:blipFill>
        <p:spPr bwMode="auto">
          <a:xfrm>
            <a:off x="9755376" y="4230236"/>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1">
            <a:extLst>
              <a:ext uri="{28A0092B-C50C-407E-A947-70E740481C1C}">
                <a14:useLocalDpi xmlns:a14="http://schemas.microsoft.com/office/drawing/2010/main" val="0"/>
              </a:ext>
            </a:extLst>
          </a:blip>
          <a:srcRect/>
          <a:stretch>
            <a:fillRect/>
          </a:stretch>
        </p:blipFill>
        <p:spPr bwMode="auto">
          <a:xfrm>
            <a:off x="4410428"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2">
            <a:extLst>
              <a:ext uri="{28A0092B-C50C-407E-A947-70E740481C1C}">
                <a14:useLocalDpi xmlns:a14="http://schemas.microsoft.com/office/drawing/2010/main" val="0"/>
              </a:ext>
            </a:extLst>
          </a:blip>
          <a:srcRect/>
          <a:stretch>
            <a:fillRect/>
          </a:stretch>
        </p:blipFill>
        <p:spPr bwMode="auto">
          <a:xfrm>
            <a:off x="7075652" y="5328518"/>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3">
            <a:extLst>
              <a:ext uri="{28A0092B-C50C-407E-A947-70E740481C1C}">
                <a14:useLocalDpi xmlns:a14="http://schemas.microsoft.com/office/drawing/2010/main" val="0"/>
              </a:ext>
            </a:extLst>
          </a:blip>
          <a:srcRect/>
          <a:stretch>
            <a:fillRect/>
          </a:stretch>
        </p:blipFill>
        <p:spPr bwMode="auto">
          <a:xfrm>
            <a:off x="9755376" y="5377289"/>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Field Map for Magnetic Transmission Line</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71</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smtClean="0">
                  <a:latin typeface="Times New Roman" panose="02020603050405020304" pitchFamily="18" charset="0"/>
                  <a:cs typeface="Times New Roman" panose="02020603050405020304" pitchFamily="18" charset="0"/>
                </a:endParaRPr>
              </a:p>
              <a:p>
                <a:r>
                  <a:rPr lang="en-US" b="0" dirty="0" smtClean="0">
                    <a:latin typeface="Times New Roman" panose="02020603050405020304" pitchFamily="18" charset="0"/>
                    <a:cs typeface="Times New Roman" panose="02020603050405020304" pitchFamily="18" charset="0"/>
                  </a:rPr>
                  <a:t>2. External Electric Field</a:t>
                </a: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a:rPr>
                          </m:ctrlPr>
                        </m:fPr>
                        <m:num>
                          <m:sSub>
                            <m:sSubPr>
                              <m:ctrlPr>
                                <a:rPr lang="en-US" b="0" i="1" smtClean="0">
                                  <a:latin typeface="Cambria Math"/>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smtClean="0">
                  <a:latin typeface="Times New Roman" panose="02020603050405020304" pitchFamily="18" charset="0"/>
                  <a:cs typeface="Times New Roman" panose="02020603050405020304" pitchFamily="18" charset="0"/>
                </a:endParaRPr>
              </a:p>
              <a:p>
                <a:r>
                  <a:rPr lang="en-US" b="0" dirty="0" smtClean="0">
                    <a:latin typeface="Times New Roman" panose="02020603050405020304" pitchFamily="18" charset="0"/>
                    <a:cs typeface="Times New Roman" panose="02020603050405020304" pitchFamily="18" charset="0"/>
                  </a:rPr>
                  <a:t>3. External Magnetic Field</a:t>
                </a: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a:rPr>
                          </m:ctrlPr>
                        </m:fPr>
                        <m:num>
                          <m:sSub>
                            <m:sSubPr>
                              <m:ctrlPr>
                                <a:rPr lang="en-US" b="0" i="1" smtClean="0">
                                  <a:latin typeface="Cambria Math"/>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smtClean="0">
                  <a:latin typeface="Times New Roman" panose="02020603050405020304" pitchFamily="18" charset="0"/>
                  <a:cs typeface="Times New Roman" panose="02020603050405020304" pitchFamily="18" charset="0"/>
                </a:endParaRPr>
              </a:p>
              <a:p>
                <a:r>
                  <a:rPr lang="en-US" b="0" dirty="0" smtClean="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i="0">
                          <a:latin typeface="Cambria Math" panose="02040503050406030204" pitchFamily="18" charset="0"/>
                        </a:rPr>
                        <m:t>=</m:t>
                      </m:r>
                      <m:rad>
                        <m:radPr>
                          <m:degHide m:val="on"/>
                          <m:ctrlPr>
                            <a:rPr lang="en-US" i="1">
                              <a:latin typeface="Cambria Math"/>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smtClean="0">
                  <a:latin typeface="Times New Roman" pitchFamily="18" charset="0"/>
                  <a:ea typeface="Calibri" panose="020F0502020204030204" pitchFamily="34" charset="0"/>
                  <a:cs typeface="Times New Roman" pitchFamily="18" charset="0"/>
                </a:endParaRPr>
              </a:p>
              <a:p>
                <a:r>
                  <a:rPr lang="en-US" dirty="0" smtClean="0">
                    <a:latin typeface="Times New Roman" pitchFamily="18" charset="0"/>
                    <a:ea typeface="Calibri" panose="020F0502020204030204" pitchFamily="34" charset="0"/>
                    <a:cs typeface="Times New Roman" pitchFamily="18" charset="0"/>
                  </a:rPr>
                  <a:t>5. Intrinsic wave impedance</a:t>
                </a:r>
                <a:endParaRPr lang="en-US" dirty="0">
                  <a:latin typeface="Times New Roman" pitchFamily="18" charset="0"/>
                  <a:ea typeface="Calibri" panose="020F0502020204030204" pitchFamily="34"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w</m:t>
                          </m:r>
                        </m:sub>
                      </m:sSub>
                      <m:r>
                        <a:rPr lang="en-US" b="0" i="0" smtClean="0">
                          <a:latin typeface="Cambria Math" panose="02040503050406030204" pitchFamily="18" charset="0"/>
                        </a:rPr>
                        <m:t>=</m:t>
                      </m:r>
                      <m:f>
                        <m:fPr>
                          <m:ctrlPr>
                            <a:rPr lang="en-US" b="0" i="1" smtClean="0">
                              <a:latin typeface="Cambria Math"/>
                            </a:rPr>
                          </m:ctrlPr>
                        </m:fPr>
                        <m:num>
                          <m:sSub>
                            <m:sSubPr>
                              <m:ctrlPr>
                                <a:rPr lang="en-US" b="0" i="1" smtClean="0">
                                  <a:latin typeface="Cambria Math"/>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sSub>
                            <m:sSubPr>
                              <m:ctrlPr>
                                <a:rPr lang="en-US" b="0" i="1" smtClean="0">
                                  <a:latin typeface="Cambria Math"/>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den>
                      </m:f>
                      <m:r>
                        <a:rPr lang="en-US" b="0" i="0" smtClean="0">
                          <a:latin typeface="Cambria Math" panose="02040503050406030204" pitchFamily="18" charset="0"/>
                        </a:rPr>
                        <m:t>=</m:t>
                      </m:r>
                      <m:rad>
                        <m:radPr>
                          <m:degHide m:val="on"/>
                          <m:ctrlPr>
                            <a:rPr lang="en-US" i="1">
                              <a:latin typeface="Cambria Math"/>
                            </a:rPr>
                          </m:ctrlPr>
                        </m:radPr>
                        <m:deg/>
                        <m:e>
                          <m:f>
                            <m:fPr>
                              <m:ctrlPr>
                                <a:rPr lang="en-US" i="1">
                                  <a:latin typeface="Cambria Math"/>
                                </a:rPr>
                              </m:ctrlPr>
                            </m:fPr>
                            <m:num>
                              <m:r>
                                <m:rPr>
                                  <m:sty m:val="p"/>
                                </m:rPr>
                                <a:rPr lang="en-US" i="0">
                                  <a:latin typeface="Cambria Math" panose="02040503050406030204" pitchFamily="18" charset="0"/>
                                </a:rPr>
                                <m:t>jωμ</m:t>
                              </m:r>
                            </m:num>
                            <m:den>
                              <m:sSub>
                                <m:sSubPr>
                                  <m:ctrlPr>
                                    <a:rPr lang="en-US" i="1">
                                      <a:latin typeface="Cambria Math"/>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Dispersion and Skin Effect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72</a:t>
            </a:fld>
            <a:endParaRPr lang="en-US">
              <a:latin typeface="Times New Roman" panose="02020603050405020304" pitchFamily="18" charset="0"/>
              <a:cs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6346493" y="2170206"/>
            <a:ext cx="5067300" cy="3800475"/>
          </a:xfrm>
          <a:prstGeom prst="rect">
            <a:avLst/>
          </a:prstGeom>
          <a:noFill/>
          <a:ln>
            <a:solidFill>
              <a:schemeClr val="tx1"/>
            </a:solidFill>
          </a:ln>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176649"/>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647700" y="1498329"/>
                <a:ext cx="9196235" cy="563937"/>
              </a:xfrm>
              <a:prstGeom prst="rect">
                <a:avLst/>
              </a:prstGeom>
            </p:spPr>
            <p:txBody>
              <a:bodyPr wrap="none">
                <a:spAutoFit/>
              </a:bodyPr>
              <a:lstStyle/>
              <a:p>
                <a:pPr marL="285750" indent="-285750">
                  <a:buFont typeface="Arial" pitchFamily="34" charset="0"/>
                  <a:buChar char="•"/>
                </a:pPr>
                <a14:m>
                  <m:oMath xmlns:m="http://schemas.openxmlformats.org/officeDocument/2006/math">
                    <m:r>
                      <a:rPr lang="en-US" i="1" smtClean="0">
                        <a:latin typeface="Cambria Math" panose="02040503050406030204" pitchFamily="18" charset="0"/>
                      </a:rPr>
                      <m:t>𝜇</m:t>
                    </m:r>
                    <m:d>
                      <m:dPr>
                        <m:ctrlPr>
                          <a:rPr lang="en-US" i="1">
                            <a:latin typeface="Cambria Math"/>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a:rPr>
                            </m:ctrlPr>
                          </m:fPr>
                          <m:num>
                            <m:sSub>
                              <m:sSubPr>
                                <m:ctrlPr>
                                  <a:rPr lang="en-US" i="1">
                                    <a:latin typeface="Cambria Math"/>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a:rPr>
                                </m:ctrlPr>
                              </m:dPr>
                              <m:e>
                                <m:r>
                                  <a:rPr lang="en-US" b="1" i="1">
                                    <a:latin typeface="Cambria Math" panose="02040503050406030204" pitchFamily="18" charset="0"/>
                                  </a:rPr>
                                  <m:t>𝒙</m:t>
                                </m:r>
                              </m:e>
                            </m:d>
                            <m:sSubSup>
                              <m:sSubSupPr>
                                <m:ctrlPr>
                                  <a:rPr lang="en-US" i="1">
                                    <a:latin typeface="Cambria Math"/>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d>
                    <m:r>
                      <a:rPr lang="en-US" b="0" i="0" smtClean="0">
                        <a:latin typeface="Cambria Math"/>
                      </a:rPr>
                      <m:t>,</m:t>
                    </m:r>
                    <m:sSub>
                      <m:sSubPr>
                        <m:ctrlPr>
                          <a:rPr lang="en-US" i="1">
                            <a:latin typeface="Cambria Math"/>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a:rPr>
                        </m:ctrlPr>
                      </m:dPr>
                      <m:e>
                        <m:r>
                          <a:rPr lang="en-US" b="1" i="1">
                            <a:latin typeface="Cambria Math" panose="02040503050406030204" pitchFamily="18" charset="0"/>
                          </a:rPr>
                          <m:t>𝒙</m:t>
                        </m:r>
                      </m:e>
                    </m:d>
                    <m:r>
                      <a:rPr lang="en-US" b="1" i="1" smtClean="0">
                        <a:latin typeface="Cambria Math"/>
                      </a:rPr>
                      <m:t>=</m:t>
                    </m:r>
                    <m:r>
                      <a:rPr lang="en-US" b="1" i="1" smtClean="0">
                        <a:latin typeface="Cambria Math"/>
                      </a:rPr>
                      <m:t>𝟏</m:t>
                    </m:r>
                    <m:r>
                      <a:rPr lang="en-US" b="1" i="1" smtClean="0">
                        <a:latin typeface="Cambria Math"/>
                      </a:rPr>
                      <m:t>,</m:t>
                    </m:r>
                    <m:sSub>
                      <m:sSubPr>
                        <m:ctrlPr>
                          <a:rPr lang="en-US" i="1">
                            <a:latin typeface="Cambria Math"/>
                          </a:rPr>
                        </m:ctrlPr>
                      </m:sSubPr>
                      <m:e>
                        <m:r>
                          <a:rPr lang="en-US" i="1">
                            <a:latin typeface="Cambria Math" panose="02040503050406030204" pitchFamily="18" charset="0"/>
                          </a:rPr>
                          <m:t>𝜎</m:t>
                        </m:r>
                      </m:e>
                      <m:sub>
                        <m:r>
                          <a:rPr lang="en-US" i="1">
                            <a:latin typeface="Cambria Math" panose="02040503050406030204" pitchFamily="18" charset="0"/>
                          </a:rPr>
                          <m:t>𝑛</m:t>
                        </m:r>
                      </m:sub>
                    </m:sSub>
                    <m:r>
                      <a:rPr lang="en-US" b="0" i="1" smtClean="0">
                        <a:latin typeface="Cambria Math"/>
                      </a:rPr>
                      <m:t>=10,</m:t>
                    </m:r>
                    <m:sSub>
                      <m:sSubPr>
                        <m:ctrlPr>
                          <a:rPr lang="en-US" i="1">
                            <a:latin typeface="Cambria Math"/>
                          </a:rPr>
                        </m:ctrlPr>
                      </m:sSubPr>
                      <m:e>
                        <m:r>
                          <a:rPr lang="en-US" i="1">
                            <a:latin typeface="Cambria Math" panose="02040503050406030204" pitchFamily="18" charset="0"/>
                          </a:rPr>
                          <m:t>𝛾</m:t>
                        </m:r>
                      </m:e>
                      <m:sub>
                        <m:r>
                          <a:rPr lang="en-US" i="1">
                            <a:latin typeface="Cambria Math" panose="02040503050406030204" pitchFamily="18" charset="0"/>
                          </a:rPr>
                          <m:t>𝑛</m:t>
                        </m:r>
                      </m:sub>
                    </m:sSub>
                    <m:r>
                      <a:rPr lang="en-US" b="0" i="1" smtClean="0">
                        <a:latin typeface="Cambria Math"/>
                      </a:rPr>
                      <m:t>=0.01, </m:t>
                    </m:r>
                    <m:sSub>
                      <m:sSubPr>
                        <m:ctrlPr>
                          <a:rPr lang="en-US" b="0" i="1" smtClean="0">
                            <a:latin typeface="Cambria Math"/>
                          </a:rPr>
                        </m:ctrlPr>
                      </m:sSubPr>
                      <m:e>
                        <m:r>
                          <a:rPr lang="en-US" b="0" i="1" smtClean="0">
                            <a:latin typeface="Cambria Math"/>
                            <a:ea typeface="Cambria Math"/>
                          </a:rPr>
                          <m:t>𝜔</m:t>
                        </m:r>
                      </m:e>
                      <m:sub>
                        <m:r>
                          <a:rPr lang="en-US" b="0" i="1" smtClean="0">
                            <a:latin typeface="Cambria Math"/>
                          </a:rPr>
                          <m:t>𝑛</m:t>
                        </m:r>
                      </m:sub>
                    </m:sSub>
                    <m:r>
                      <a:rPr lang="en-US" b="0" i="1" smtClean="0">
                        <a:latin typeface="Cambria Math"/>
                      </a:rPr>
                      <m:t>=1, </m:t>
                    </m:r>
                    <m:r>
                      <a:rPr lang="en-US" b="0" i="1" smtClean="0">
                        <a:latin typeface="Cambria Math"/>
                      </a:rPr>
                      <m:t>𝜀</m:t>
                    </m:r>
                    <m:r>
                      <a:rPr lang="en-US" b="0" i="1" smtClean="0">
                        <a:latin typeface="Cambria Math"/>
                      </a:rPr>
                      <m:t>=1,</m:t>
                    </m:r>
                    <m:sSub>
                      <m:sSubPr>
                        <m:ctrlPr>
                          <a:rPr lang="en-US" i="1">
                            <a:latin typeface="Cambria Math"/>
                          </a:rPr>
                        </m:ctrlPr>
                      </m:sSubPr>
                      <m:e>
                        <m:r>
                          <a:rPr lang="en-US" i="1">
                            <a:latin typeface="Cambria Math" panose="02040503050406030204" pitchFamily="18" charset="0"/>
                          </a:rPr>
                          <m:t>𝜎</m:t>
                        </m:r>
                      </m:e>
                      <m:sub>
                        <m:r>
                          <a:rPr lang="en-US" b="0" i="1" smtClean="0">
                            <a:latin typeface="Cambria Math"/>
                          </a:rPr>
                          <m:t>𝑒</m:t>
                        </m:r>
                      </m:sub>
                    </m:sSub>
                    <m:r>
                      <a:rPr lang="en-US" i="1">
                        <a:latin typeface="Cambria Math"/>
                      </a:rPr>
                      <m:t>=0</m:t>
                    </m:r>
                  </m:oMath>
                </a14:m>
                <a:endParaRPr lang="en-US"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47700" y="1498329"/>
                <a:ext cx="9196235" cy="563937"/>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97867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Evolution of Gaussian Pulse </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73</a:t>
            </a:fld>
            <a:endParaRPr lang="en-US"/>
          </a:p>
        </p:txBody>
      </p:sp>
      <p:pic>
        <p:nvPicPr>
          <p:cNvPr id="6" name="Content Placeholder 5"/>
          <p:cNvPicPr>
            <a:picLocks noGrp="1"/>
          </p:cNvPicPr>
          <p:nvPr>
            <p:ph idx="1"/>
          </p:nvPr>
        </p:nvPicPr>
        <p:blipFill>
          <a:blip r:embed="rId2"/>
          <a:stretch>
            <a:fillRect/>
          </a:stretch>
        </p:blipFill>
        <p:spPr>
          <a:xfrm>
            <a:off x="587055" y="2035019"/>
            <a:ext cx="5258534" cy="3934374"/>
          </a:xfrm>
          <a:prstGeom prst="rect">
            <a:avLst/>
          </a:prstGeom>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228378" y="2003226"/>
            <a:ext cx="5330825" cy="3997960"/>
          </a:xfrm>
          <a:prstGeom prst="rect">
            <a:avLst/>
          </a:prstGeom>
          <a:noFill/>
          <a:ln>
            <a:solidFill>
              <a:schemeClr val="tx1"/>
            </a:solidFill>
          </a:ln>
        </p:spPr>
      </p:pic>
    </p:spTree>
    <p:extLst>
      <p:ext uri="{BB962C8B-B14F-4D97-AF65-F5344CB8AC3E}">
        <p14:creationId xmlns:p14="http://schemas.microsoft.com/office/powerpoint/2010/main" val="37291365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a:t>
            </a:r>
            <a:r>
              <a:rPr lang="en-US" dirty="0" smtClean="0">
                <a:latin typeface="Times New Roman" pitchFamily="18" charset="0"/>
                <a:cs typeface="Times New Roman" pitchFamily="18" charset="0"/>
              </a:rPr>
              <a:t>Fourier Transform of Magnetic Field</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74</a:t>
            </a:fld>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4700" y="1915389"/>
            <a:ext cx="5085962" cy="38284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300" y="1915389"/>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96757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a:t>
            </a:r>
            <a:r>
              <a:rPr lang="en-US" dirty="0" smtClean="0">
                <a:latin typeface="Times New Roman" pitchFamily="18" charset="0"/>
                <a:cs typeface="Times New Roman" pitchFamily="18" charset="0"/>
              </a:rPr>
              <a:t>Propagation </a:t>
            </a:r>
            <a:r>
              <a:rPr lang="en-US" dirty="0">
                <a:latin typeface="Times New Roman" pitchFamily="18" charset="0"/>
                <a:cs typeface="Times New Roman" pitchFamily="18" charset="0"/>
              </a:rPr>
              <a:t>Constant of Magnetic Transmission Line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75</a:t>
            </a:fld>
            <a:endParaRPr lang="en-US"/>
          </a:p>
        </p:txBody>
      </p:sp>
      <mc:AlternateContent xmlns:mc="http://schemas.openxmlformats.org/markup-compatibility/2006" xmlns:a14="http://schemas.microsoft.com/office/drawing/2010/main">
        <mc:Choice Requires="a14">
          <p:sp>
            <p:nvSpPr>
              <p:cNvPr id="9" name="Rectangle 8"/>
              <p:cNvSpPr/>
              <p:nvPr/>
            </p:nvSpPr>
            <p:spPr>
              <a:xfrm>
                <a:off x="863600" y="1741927"/>
                <a:ext cx="5967531" cy="539187"/>
              </a:xfrm>
              <a:prstGeom prst="rect">
                <a:avLst/>
              </a:prstGeom>
            </p:spPr>
            <p:txBody>
              <a:bodyPr wrap="none">
                <a:spAutoFit/>
              </a:bodyPr>
              <a:lstStyle/>
              <a:p>
                <a:pPr marL="285750" indent="-285750">
                  <a:buFont typeface="Arial" pitchFamily="34" charset="0"/>
                  <a:buChar char="•"/>
                </a:pPr>
                <a14:m>
                  <m:oMath xmlns:m="http://schemas.openxmlformats.org/officeDocument/2006/math">
                    <m:r>
                      <m:rPr>
                        <m:sty m:val="p"/>
                      </m:rPr>
                      <a:rPr lang="en-US" smtClean="0">
                        <a:latin typeface="Cambria Math" panose="02040503050406030204" pitchFamily="18" charset="0"/>
                      </a:rPr>
                      <m:t>γ</m:t>
                    </m:r>
                    <m:r>
                      <a:rPr lang="en-US" smtClean="0">
                        <a:latin typeface="Cambria Math" panose="02040503050406030204" pitchFamily="18" charset="0"/>
                      </a:rPr>
                      <m:t>=</m:t>
                    </m:r>
                    <m:f>
                      <m:fPr>
                        <m:ctrlPr>
                          <a:rPr lang="en-US" b="0" i="1" smtClean="0">
                            <a:latin typeface="Cambria Math"/>
                          </a:rPr>
                        </m:ctrlPr>
                      </m:fPr>
                      <m:num>
                        <m:r>
                          <a:rPr lang="en-US" b="0" i="1" smtClean="0">
                            <a:latin typeface="Cambria Math"/>
                          </a:rPr>
                          <m:t>−1</m:t>
                        </m:r>
                      </m:num>
                      <m:den>
                        <m:r>
                          <a:rPr lang="en-US" b="0" i="1" smtClean="0">
                            <a:latin typeface="Cambria Math"/>
                          </a:rPr>
                          <m:t>𝑑</m:t>
                        </m:r>
                      </m:den>
                    </m:f>
                    <m:r>
                      <a:rPr lang="en-US" b="0" i="1" smtClean="0">
                        <a:latin typeface="Cambria Math"/>
                      </a:rPr>
                      <m:t>𝑙𝑛</m:t>
                    </m:r>
                    <m:d>
                      <m:dPr>
                        <m:ctrlPr>
                          <a:rPr lang="en-US" b="0" i="1" smtClean="0">
                            <a:latin typeface="Cambria Math"/>
                          </a:rPr>
                        </m:ctrlPr>
                      </m:dPr>
                      <m:e>
                        <m:f>
                          <m:fPr>
                            <m:ctrlPr>
                              <a:rPr lang="en-US" b="0" i="1" smtClean="0">
                                <a:latin typeface="Cambria Math"/>
                              </a:rPr>
                            </m:ctrlPr>
                          </m:fPr>
                          <m:num>
                            <m:sSub>
                              <m:sSubPr>
                                <m:ctrlPr>
                                  <a:rPr lang="en-US" b="0" i="1" smtClean="0">
                                    <a:latin typeface="Cambria Math"/>
                                  </a:rPr>
                                </m:ctrlPr>
                              </m:sSubPr>
                              <m:e>
                                <m:r>
                                  <a:rPr lang="en-US" b="0" i="1" smtClean="0">
                                    <a:latin typeface="Cambria Math"/>
                                  </a:rPr>
                                  <m:t>𝐻</m:t>
                                </m:r>
                              </m:e>
                              <m:sub>
                                <m:r>
                                  <a:rPr lang="en-US" b="0" i="1" smtClean="0">
                                    <a:latin typeface="Cambria Math"/>
                                  </a:rPr>
                                  <m:t>𝑥</m:t>
                                </m:r>
                              </m:sub>
                            </m:sSub>
                            <m:d>
                              <m:dPr>
                                <m:ctrlPr>
                                  <a:rPr lang="en-US" b="0" i="1" smtClean="0">
                                    <a:latin typeface="Cambria Math"/>
                                  </a:rPr>
                                </m:ctrlPr>
                              </m:dPr>
                              <m:e>
                                <m:r>
                                  <a:rPr lang="en-US" b="0" i="1" smtClean="0">
                                    <a:latin typeface="Cambria Math"/>
                                  </a:rPr>
                                  <m:t>𝑑</m:t>
                                </m:r>
                              </m:e>
                            </m:d>
                          </m:num>
                          <m:den>
                            <m:sSub>
                              <m:sSubPr>
                                <m:ctrlPr>
                                  <a:rPr lang="en-US" b="0" i="1" smtClean="0">
                                    <a:latin typeface="Cambria Math"/>
                                  </a:rPr>
                                </m:ctrlPr>
                              </m:sSubPr>
                              <m:e>
                                <m:r>
                                  <a:rPr lang="en-US" b="0" i="1" smtClean="0">
                                    <a:latin typeface="Cambria Math"/>
                                  </a:rPr>
                                  <m:t>𝐻</m:t>
                                </m:r>
                              </m:e>
                              <m:sub>
                                <m:r>
                                  <a:rPr lang="en-US" b="0" i="1" smtClean="0">
                                    <a:latin typeface="Cambria Math"/>
                                  </a:rPr>
                                  <m:t>𝑥</m:t>
                                </m:r>
                              </m:sub>
                            </m:sSub>
                            <m:d>
                              <m:dPr>
                                <m:ctrlPr>
                                  <a:rPr lang="en-US" b="0" i="1" smtClean="0">
                                    <a:latin typeface="Cambria Math"/>
                                  </a:rPr>
                                </m:ctrlPr>
                              </m:dPr>
                              <m:e>
                                <m:r>
                                  <a:rPr lang="en-US" b="0" i="1" smtClean="0">
                                    <a:latin typeface="Cambria Math"/>
                                  </a:rPr>
                                  <m:t>0</m:t>
                                </m:r>
                              </m:e>
                            </m:d>
                          </m:den>
                        </m:f>
                      </m:e>
                    </m:d>
                    <m:r>
                      <a:rPr lang="en-US" b="0" i="1" smtClean="0">
                        <a:latin typeface="Cambria Math"/>
                      </a:rPr>
                      <m:t>=</m:t>
                    </m:r>
                    <m:rad>
                      <m:radPr>
                        <m:degHide m:val="on"/>
                        <m:ctrlPr>
                          <a:rPr lang="en-US" i="1">
                            <a:latin typeface="Cambria Math"/>
                          </a:rPr>
                        </m:ctrlPr>
                      </m:radPr>
                      <m:deg/>
                      <m:e>
                        <m:d>
                          <m:dPr>
                            <m:ctrlPr>
                              <a:rPr lang="en-US" i="1">
                                <a:latin typeface="Cambria Math"/>
                              </a:rPr>
                            </m:ctrlPr>
                          </m:dPr>
                          <m:e>
                            <m:r>
                              <m:rPr>
                                <m:sty m:val="p"/>
                              </m:rPr>
                              <a:rPr lang="en-US">
                                <a:latin typeface="Cambria Math" panose="02040503050406030204" pitchFamily="18" charset="0"/>
                              </a:rPr>
                              <m:t>jωμ</m:t>
                            </m:r>
                          </m:e>
                        </m:d>
                        <m:d>
                          <m:dPr>
                            <m:ctrlPr>
                              <a:rPr lang="en-US" i="1">
                                <a:latin typeface="Cambria Math"/>
                              </a:rPr>
                            </m:ctrlPr>
                          </m:dPr>
                          <m:e>
                            <m:sSub>
                              <m:sSubPr>
                                <m:ctrlPr>
                                  <a:rPr lang="en-US" i="1">
                                    <a:latin typeface="Cambria Math"/>
                                  </a:rPr>
                                </m:ctrlPr>
                              </m:sSubPr>
                              <m:e>
                                <m:r>
                                  <m:rPr>
                                    <m:sty m:val="p"/>
                                  </m:rPr>
                                  <a:rPr lang="en-US">
                                    <a:latin typeface="Cambria Math" panose="02040503050406030204" pitchFamily="18" charset="0"/>
                                  </a:rPr>
                                  <m:t>σ</m:t>
                                </m:r>
                              </m:e>
                              <m:sub>
                                <m:r>
                                  <m:rPr>
                                    <m:sty m:val="p"/>
                                  </m:rPr>
                                  <a:rPr lang="en-US">
                                    <a:latin typeface="Cambria Math" panose="02040503050406030204" pitchFamily="18" charset="0"/>
                                  </a:rPr>
                                  <m:t>e</m:t>
                                </m:r>
                              </m:sub>
                            </m:sSub>
                            <m:r>
                              <a:rPr lang="en-US">
                                <a:latin typeface="Cambria Math" panose="02040503050406030204" pitchFamily="18" charset="0"/>
                              </a:rPr>
                              <m:t>+</m:t>
                            </m:r>
                            <m:r>
                              <m:rPr>
                                <m:sty m:val="p"/>
                              </m:rPr>
                              <a:rPr lang="en-US">
                                <a:latin typeface="Cambria Math" panose="02040503050406030204" pitchFamily="18" charset="0"/>
                              </a:rPr>
                              <m:t>jωε</m:t>
                            </m:r>
                          </m:e>
                        </m:d>
                      </m:e>
                    </m:rad>
                    <m:r>
                      <a:rPr lang="en-US">
                        <a:latin typeface="Cambria Math" panose="02040503050406030204" pitchFamily="18" charset="0"/>
                      </a:rPr>
                      <m:t>=</m:t>
                    </m:r>
                    <m:r>
                      <m:rPr>
                        <m:sty m:val="p"/>
                      </m:rPr>
                      <a:rPr lang="en-US">
                        <a:latin typeface="Cambria Math" panose="02040503050406030204" pitchFamily="18" charset="0"/>
                      </a:rPr>
                      <m:t>jω</m:t>
                    </m:r>
                    <m:rad>
                      <m:radPr>
                        <m:degHide m:val="on"/>
                        <m:ctrlPr>
                          <a:rPr lang="en-US" i="1">
                            <a:latin typeface="Cambria Math"/>
                          </a:rPr>
                        </m:ctrlPr>
                      </m:radPr>
                      <m:deg/>
                      <m:e>
                        <m:r>
                          <m:rPr>
                            <m:sty m:val="p"/>
                          </m:rPr>
                          <a:rPr lang="en-US">
                            <a:latin typeface="Cambria Math" panose="02040503050406030204" pitchFamily="18" charset="0"/>
                          </a:rPr>
                          <m:t>με</m:t>
                        </m:r>
                      </m:e>
                    </m:rad>
                    <m:r>
                      <a:rPr lang="en-US" b="0" i="0" smtClean="0">
                        <a:latin typeface="Cambria Math"/>
                      </a:rPr>
                      <m:t>=</m:t>
                    </m:r>
                    <m:r>
                      <m:rPr>
                        <m:sty m:val="p"/>
                      </m:rPr>
                      <a:rPr lang="en-US">
                        <a:latin typeface="Cambria Math" panose="02040503050406030204" pitchFamily="18" charset="0"/>
                      </a:rPr>
                      <m:t>α</m:t>
                    </m:r>
                    <m:r>
                      <a:rPr lang="en-US">
                        <a:latin typeface="Cambria Math" panose="02040503050406030204" pitchFamily="18" charset="0"/>
                      </a:rPr>
                      <m:t>+</m:t>
                    </m:r>
                    <m:r>
                      <m:rPr>
                        <m:sty m:val="p"/>
                      </m:rPr>
                      <a:rPr lang="en-US">
                        <a:latin typeface="Cambria Math" panose="02040503050406030204" pitchFamily="18" charset="0"/>
                      </a:rPr>
                      <m:t>jβ</m:t>
                    </m:r>
                  </m:oMath>
                </a14:m>
                <a:endParaRPr lang="en-US"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63600" y="1741927"/>
                <a:ext cx="5967531" cy="539187"/>
              </a:xfrm>
              <a:prstGeom prst="rect">
                <a:avLst/>
              </a:prstGeom>
              <a:blipFill rotWithShape="1">
                <a:blip r:embed="rId2"/>
                <a:stretch>
                  <a:fillRect l="-715"/>
                </a:stretch>
              </a:blipFill>
            </p:spPr>
            <p:txBody>
              <a:bodyPr/>
              <a:lstStyle/>
              <a:p>
                <a:r>
                  <a:rPr lang="en-US">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2292350"/>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292350"/>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883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Propagation Constant of Magnetic Transmission Line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76</a:t>
            </a:fld>
            <a:endParaRPr lang="en-US"/>
          </a:p>
        </p:txBody>
      </p:sp>
      <mc:AlternateContent xmlns:mc="http://schemas.openxmlformats.org/markup-compatibility/2006">
        <mc:Choice xmlns:a14="http://schemas.microsoft.com/office/drawing/2010/main" Requires="a14">
          <p:sp>
            <p:nvSpPr>
              <p:cNvPr id="7" name="Rectangle 6"/>
              <p:cNvSpPr/>
              <p:nvPr/>
            </p:nvSpPr>
            <p:spPr>
              <a:xfrm>
                <a:off x="762000" y="2146300"/>
                <a:ext cx="4914900" cy="1782283"/>
              </a:xfrm>
              <a:prstGeom prst="rect">
                <a:avLst/>
              </a:prstGeom>
            </p:spPr>
            <p:txBody>
              <a:bodyPr wrap="square">
                <a:spAutoFit/>
              </a:bodyPr>
              <a:lstStyle/>
              <a:p>
                <a:pPr marL="285750" indent="-285750">
                  <a:buFont typeface="Arial" pitchFamily="34" charset="0"/>
                  <a:buChar char="•"/>
                </a:pPr>
                <a14:m>
                  <m:oMath xmlns:m="http://schemas.openxmlformats.org/officeDocument/2006/math">
                    <m:sSub>
                      <m:sSubPr>
                        <m:ctrlPr>
                          <a:rPr lang="en-US" sz="2400" i="1" smtClean="0">
                            <a:latin typeface="Cambria Math"/>
                          </a:rPr>
                        </m:ctrlPr>
                      </m:sSubPr>
                      <m:e>
                        <m:r>
                          <a:rPr lang="en-US" sz="2400" b="0" i="1" smtClean="0">
                            <a:latin typeface="Cambria Math"/>
                          </a:rPr>
                          <m:t>𝑣</m:t>
                        </m:r>
                      </m:e>
                      <m:sub>
                        <m:r>
                          <a:rPr lang="en-US" sz="2400" b="0" i="1" smtClean="0">
                            <a:latin typeface="Cambria Math"/>
                          </a:rPr>
                          <m:t>𝑝</m:t>
                        </m:r>
                      </m:sub>
                    </m:sSub>
                    <m:r>
                      <a:rPr lang="en-US" sz="2400" smtClean="0">
                        <a:latin typeface="Cambria Math" panose="02040503050406030204" pitchFamily="18" charset="0"/>
                      </a:rPr>
                      <m:t>=</m:t>
                    </m:r>
                    <m:f>
                      <m:fPr>
                        <m:ctrlPr>
                          <a:rPr lang="en-US" sz="2400" i="1" smtClean="0">
                            <a:latin typeface="Cambria Math"/>
                          </a:rPr>
                        </m:ctrlPr>
                      </m:fPr>
                      <m:num>
                        <m:r>
                          <a:rPr lang="en-US" sz="2400" b="0" i="1" smtClean="0">
                            <a:latin typeface="Cambria Math"/>
                          </a:rPr>
                          <m:t>1</m:t>
                        </m:r>
                      </m:num>
                      <m:den>
                        <m:rad>
                          <m:radPr>
                            <m:degHide m:val="on"/>
                            <m:ctrlPr>
                              <a:rPr lang="en-US" sz="2400" i="1">
                                <a:latin typeface="Cambria Math"/>
                              </a:rPr>
                            </m:ctrlPr>
                          </m:radPr>
                          <m:deg/>
                          <m:e>
                            <m:r>
                              <m:rPr>
                                <m:sty m:val="p"/>
                              </m:rPr>
                              <a:rPr lang="en-US" sz="2400">
                                <a:latin typeface="Cambria Math" panose="02040503050406030204" pitchFamily="18" charset="0"/>
                              </a:rPr>
                              <m:t>με</m:t>
                            </m:r>
                          </m:e>
                        </m:rad>
                      </m:den>
                    </m:f>
                    <m:r>
                      <a:rPr lang="en-US" sz="2400" b="0" i="0" smtClean="0">
                        <a:latin typeface="Cambria Math"/>
                      </a:rPr>
                      <m:t>=</m:t>
                    </m:r>
                    <m:f>
                      <m:fPr>
                        <m:ctrlPr>
                          <a:rPr lang="en-US" sz="2400" i="1" smtClean="0">
                            <a:latin typeface="Cambria Math"/>
                          </a:rPr>
                        </m:ctrlPr>
                      </m:fPr>
                      <m:num>
                        <m:r>
                          <a:rPr lang="en-US" sz="2400" i="1" smtClean="0">
                            <a:latin typeface="Cambria Math"/>
                            <a:ea typeface="Cambria Math"/>
                          </a:rPr>
                          <m:t>𝜔</m:t>
                        </m:r>
                      </m:num>
                      <m:den>
                        <m:r>
                          <a:rPr lang="en-US" sz="2400" i="1" smtClean="0">
                            <a:latin typeface="Cambria Math"/>
                            <a:ea typeface="Cambria Math"/>
                          </a:rPr>
                          <m:t>𝛽</m:t>
                        </m:r>
                      </m:den>
                    </m:f>
                  </m:oMath>
                </a14:m>
                <a:endParaRPr lang="en-US" sz="2400" dirty="0" smtClean="0">
                  <a:latin typeface="Times New Roman" pitchFamily="18" charset="0"/>
                  <a:ea typeface="Calibri" panose="020F0502020204030204" pitchFamily="34" charset="0"/>
                  <a:cs typeface="Times New Roman" pitchFamily="18" charset="0"/>
                </a:endParaRPr>
              </a:p>
              <a:p>
                <a:pPr marL="285750" indent="-285750">
                  <a:buFont typeface="Arial" pitchFamily="34" charset="0"/>
                  <a:buChar char="•"/>
                </a:pPr>
                <a:r>
                  <a:rPr lang="en-US" sz="2400" dirty="0" smtClean="0">
                    <a:latin typeface="Times New Roman" pitchFamily="18" charset="0"/>
                    <a:ea typeface="Calibri" panose="020F0502020204030204" pitchFamily="34" charset="0"/>
                    <a:cs typeface="Times New Roman" pitchFamily="18" charset="0"/>
                  </a:rPr>
                  <a:t>Near 1 GHz, the permeability drops to 1. The phase velocity approaches the free space velocity. </a:t>
                </a:r>
                <a:endParaRPr lang="en-US" sz="2400" dirty="0">
                  <a:latin typeface="Times New Roman" pitchFamily="18" charset="0"/>
                  <a:ea typeface="Calibri" panose="020F0502020204030204" pitchFamily="34" charset="0"/>
                  <a:cs typeface="Times New Roman"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762000" y="2146300"/>
                <a:ext cx="4914900" cy="1782283"/>
              </a:xfrm>
              <a:prstGeom prst="rect">
                <a:avLst/>
              </a:prstGeom>
              <a:blipFill rotWithShape="1">
                <a:blip r:embed="rId2"/>
                <a:stretch>
                  <a:fillRect l="-1613" r="-1737" b="-7192"/>
                </a:stretch>
              </a:blipFill>
            </p:spPr>
            <p:txBody>
              <a:bodyPr/>
              <a:lstStyle/>
              <a:p>
                <a:r>
                  <a:rPr lang="en-US">
                    <a:noFill/>
                  </a:rPr>
                  <a:t> </a:t>
                </a:r>
              </a:p>
            </p:txBody>
          </p:sp>
        </mc:Fallback>
      </mc:AlternateContent>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200" y="2000250"/>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3898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Intrinsic Wave </a:t>
            </a:r>
            <a:r>
              <a:rPr lang="en-US" dirty="0" smtClean="0">
                <a:latin typeface="Times New Roman" pitchFamily="18" charset="0"/>
                <a:cs typeface="Times New Roman" pitchFamily="18" charset="0"/>
              </a:rPr>
              <a:t>Impedance of </a:t>
            </a:r>
            <a:r>
              <a:rPr lang="en-US" dirty="0">
                <a:latin typeface="Times New Roman" pitchFamily="18" charset="0"/>
                <a:cs typeface="Times New Roman" pitchFamily="18" charset="0"/>
              </a:rPr>
              <a:t>Magnetic Transmission Line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77</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0600" y="2247102"/>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6" name="Rectangle 5"/>
              <p:cNvSpPr/>
              <p:nvPr/>
            </p:nvSpPr>
            <p:spPr>
              <a:xfrm>
                <a:off x="762000" y="2247102"/>
                <a:ext cx="5105400" cy="1952329"/>
              </a:xfrm>
              <a:prstGeom prst="rect">
                <a:avLst/>
              </a:prstGeom>
            </p:spPr>
            <p:txBody>
              <a:bodyPr wrap="square">
                <a:spAutoFit/>
              </a:bodyPr>
              <a:lstStyle/>
              <a:p>
                <a:pPr marL="285750" indent="-285750">
                  <a:buFont typeface="Arial" pitchFamily="34" charset="0"/>
                  <a:buChar char="•"/>
                </a:pPr>
                <a:r>
                  <a:rPr lang="en-US" sz="2400" dirty="0" smtClean="0"/>
                  <a:t>𝜂</a:t>
                </a:r>
                <a14:m>
                  <m:oMath xmlns:m="http://schemas.openxmlformats.org/officeDocument/2006/math">
                    <m:r>
                      <a:rPr lang="en-US" sz="2400">
                        <a:latin typeface="Cambria Math" panose="02040503050406030204" pitchFamily="18" charset="0"/>
                      </a:rPr>
                      <m:t>=</m:t>
                    </m:r>
                    <m:f>
                      <m:fPr>
                        <m:ctrlPr>
                          <a:rPr lang="en-US" sz="2400" i="1" smtClean="0">
                            <a:latin typeface="Cambria Math"/>
                          </a:rPr>
                        </m:ctrlPr>
                      </m:fPr>
                      <m:num>
                        <m:sSub>
                          <m:sSubPr>
                            <m:ctrlPr>
                              <a:rPr lang="en-US" sz="2400" i="1" smtClean="0">
                                <a:latin typeface="Cambria Math"/>
                              </a:rPr>
                            </m:ctrlPr>
                          </m:sSubPr>
                          <m:e>
                            <m:r>
                              <a:rPr lang="en-US" sz="2400" b="0" i="1" smtClean="0">
                                <a:latin typeface="Cambria Math"/>
                              </a:rPr>
                              <m:t>𝐸</m:t>
                            </m:r>
                          </m:e>
                          <m:sub>
                            <m:r>
                              <a:rPr lang="en-US" sz="2400" b="0" i="1" smtClean="0">
                                <a:latin typeface="Cambria Math"/>
                              </a:rPr>
                              <m:t>𝑥</m:t>
                            </m:r>
                          </m:sub>
                        </m:sSub>
                        <m:r>
                          <a:rPr lang="en-US" sz="2400" b="0" i="1" smtClean="0">
                            <a:latin typeface="Cambria Math"/>
                          </a:rPr>
                          <m:t>(</m:t>
                        </m:r>
                        <m:r>
                          <a:rPr lang="en-US" sz="2400" b="0" i="1" smtClean="0">
                            <a:latin typeface="Cambria Math"/>
                          </a:rPr>
                          <m:t>𝑑</m:t>
                        </m:r>
                        <m:r>
                          <a:rPr lang="en-US" sz="2400" b="0" i="1" smtClean="0">
                            <a:latin typeface="Cambria Math"/>
                          </a:rPr>
                          <m:t>)</m:t>
                        </m:r>
                      </m:num>
                      <m:den>
                        <m:sSub>
                          <m:sSubPr>
                            <m:ctrlPr>
                              <a:rPr lang="en-US" sz="2400" i="1" smtClean="0">
                                <a:latin typeface="Cambria Math"/>
                              </a:rPr>
                            </m:ctrlPr>
                          </m:sSubPr>
                          <m:e>
                            <m:r>
                              <a:rPr lang="en-US" sz="2400" b="0" i="1" smtClean="0">
                                <a:latin typeface="Cambria Math"/>
                              </a:rPr>
                              <m:t>𝐻</m:t>
                            </m:r>
                          </m:e>
                          <m:sub>
                            <m:r>
                              <a:rPr lang="en-US" sz="2400" b="0" i="1" smtClean="0">
                                <a:latin typeface="Cambria Math"/>
                              </a:rPr>
                              <m:t>𝑥</m:t>
                            </m:r>
                          </m:sub>
                        </m:sSub>
                        <m:r>
                          <a:rPr lang="en-US" sz="2400" b="0" i="1" smtClean="0">
                            <a:latin typeface="Cambria Math"/>
                          </a:rPr>
                          <m:t>(</m:t>
                        </m:r>
                        <m:r>
                          <a:rPr lang="en-US" sz="2400" b="0" i="1" smtClean="0">
                            <a:latin typeface="Cambria Math"/>
                          </a:rPr>
                          <m:t>𝑑</m:t>
                        </m:r>
                        <m:r>
                          <a:rPr lang="en-US" sz="2400" b="0" i="1" smtClean="0">
                            <a:latin typeface="Cambria Math"/>
                          </a:rPr>
                          <m:t>)</m:t>
                        </m:r>
                      </m:den>
                    </m:f>
                    <m:r>
                      <a:rPr lang="en-US" sz="2400" b="0" i="1" smtClean="0">
                        <a:latin typeface="Cambria Math"/>
                      </a:rPr>
                      <m:t>=</m:t>
                    </m:r>
                    <m:f>
                      <m:fPr>
                        <m:ctrlPr>
                          <a:rPr lang="en-US" sz="2400" i="1" smtClean="0">
                            <a:latin typeface="Cambria Math"/>
                          </a:rPr>
                        </m:ctrlPr>
                      </m:fPr>
                      <m:num>
                        <m:sSub>
                          <m:sSubPr>
                            <m:ctrlPr>
                              <a:rPr lang="en-US" sz="2400" i="1">
                                <a:latin typeface="Cambria Math"/>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num>
                      <m:den>
                        <m:sSub>
                          <m:sSubPr>
                            <m:ctrlPr>
                              <a:rPr lang="en-US" sz="2400" i="1">
                                <a:latin typeface="Cambria Math"/>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en>
                    </m:f>
                    <m:r>
                      <a:rPr lang="en-US" sz="2400">
                        <a:latin typeface="Cambria Math" panose="02040503050406030204" pitchFamily="18" charset="0"/>
                      </a:rPr>
                      <m:t>=</m:t>
                    </m:r>
                    <m:rad>
                      <m:radPr>
                        <m:degHide m:val="on"/>
                        <m:ctrlPr>
                          <a:rPr lang="en-US" sz="2400" i="1">
                            <a:latin typeface="Cambria Math"/>
                          </a:rPr>
                        </m:ctrlPr>
                      </m:radPr>
                      <m:deg/>
                      <m:e>
                        <m:f>
                          <m:fPr>
                            <m:ctrlPr>
                              <a:rPr lang="en-US" sz="2400" i="1">
                                <a:latin typeface="Cambria Math"/>
                              </a:rPr>
                            </m:ctrlPr>
                          </m:fPr>
                          <m:num>
                            <m:r>
                              <m:rPr>
                                <m:sty m:val="p"/>
                              </m:rPr>
                              <a:rPr lang="en-US" sz="2400">
                                <a:latin typeface="Cambria Math" panose="02040503050406030204" pitchFamily="18" charset="0"/>
                              </a:rPr>
                              <m:t>jωμ</m:t>
                            </m:r>
                          </m:num>
                          <m:den>
                            <m:sSub>
                              <m:sSubPr>
                                <m:ctrlPr>
                                  <a:rPr lang="en-US" sz="2400" i="1">
                                    <a:latin typeface="Cambria Math"/>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r>
                      <a:rPr lang="en-US" sz="2400" b="0" i="1" smtClean="0">
                        <a:latin typeface="Cambria Math"/>
                      </a:rPr>
                      <m:t>=</m:t>
                    </m:r>
                    <m:rad>
                      <m:radPr>
                        <m:degHide m:val="on"/>
                        <m:ctrlPr>
                          <a:rPr lang="en-US" sz="2400" i="1">
                            <a:latin typeface="Cambria Math"/>
                          </a:rPr>
                        </m:ctrlPr>
                      </m:radPr>
                      <m:deg/>
                      <m:e>
                        <m:f>
                          <m:fPr>
                            <m:ctrlPr>
                              <a:rPr lang="en-US" sz="2400" i="1">
                                <a:latin typeface="Cambria Math"/>
                              </a:rPr>
                            </m:ctrlPr>
                          </m:fPr>
                          <m:num>
                            <m:r>
                              <m:rPr>
                                <m:sty m:val="p"/>
                              </m:rPr>
                              <a:rPr lang="en-US" sz="2400">
                                <a:latin typeface="Cambria Math" panose="02040503050406030204" pitchFamily="18" charset="0"/>
                              </a:rPr>
                              <m:t>μ</m:t>
                            </m:r>
                          </m:num>
                          <m:den>
                            <m:r>
                              <m:rPr>
                                <m:sty m:val="p"/>
                              </m:rPr>
                              <a:rPr lang="en-US" sz="2400">
                                <a:latin typeface="Cambria Math" panose="02040503050406030204" pitchFamily="18" charset="0"/>
                              </a:rPr>
                              <m:t>ε</m:t>
                            </m:r>
                          </m:den>
                        </m:f>
                      </m:e>
                    </m:rad>
                  </m:oMath>
                </a14:m>
                <a:endParaRPr lang="en-US" sz="2400" dirty="0" smtClean="0"/>
              </a:p>
              <a:p>
                <a:pPr marL="285750" indent="-285750">
                  <a:buFont typeface="Arial" pitchFamily="34" charset="0"/>
                  <a:buChar char="•"/>
                </a:pPr>
                <a:r>
                  <a:rPr lang="en-US" sz="2400" dirty="0" smtClean="0"/>
                  <a:t>Near 1 GHz, the permeability drops to 1 hence the intrinsic impedance approaches 377 Ohm. </a:t>
                </a:r>
                <a:endParaRPr lang="en-US" sz="2400" dirty="0"/>
              </a:p>
            </p:txBody>
          </p:sp>
        </mc:Choice>
        <mc:Fallback>
          <p:sp>
            <p:nvSpPr>
              <p:cNvPr id="6" name="Rectangle 5"/>
              <p:cNvSpPr>
                <a:spLocks noRot="1" noChangeAspect="1" noMove="1" noResize="1" noEditPoints="1" noAdjustHandles="1" noChangeArrowheads="1" noChangeShapeType="1" noTextEdit="1"/>
              </p:cNvSpPr>
              <p:nvPr/>
            </p:nvSpPr>
            <p:spPr>
              <a:xfrm>
                <a:off x="762000" y="2247102"/>
                <a:ext cx="5105400" cy="1952329"/>
              </a:xfrm>
              <a:prstGeom prst="rect">
                <a:avLst/>
              </a:prstGeom>
              <a:blipFill rotWithShape="1">
                <a:blip r:embed="rId3"/>
                <a:stretch>
                  <a:fillRect l="-1551" b="-6250"/>
                </a:stretch>
              </a:blipFill>
            </p:spPr>
            <p:txBody>
              <a:bodyPr/>
              <a:lstStyle/>
              <a:p>
                <a:r>
                  <a:rPr lang="en-US">
                    <a:noFill/>
                  </a:rPr>
                  <a:t> </a:t>
                </a:r>
              </a:p>
            </p:txBody>
          </p:sp>
        </mc:Fallback>
      </mc:AlternateContent>
    </p:spTree>
    <p:extLst>
      <p:ext uri="{BB962C8B-B14F-4D97-AF65-F5344CB8AC3E}">
        <p14:creationId xmlns:p14="http://schemas.microsoft.com/office/powerpoint/2010/main" val="1179437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a:t>
            </a:r>
            <a:r>
              <a:rPr lang="en-US" dirty="0" smtClean="0">
                <a:latin typeface="Times New Roman" pitchFamily="18" charset="0"/>
                <a:cs typeface="Times New Roman" pitchFamily="18" charset="0"/>
              </a:rPr>
              <a:t>Longitudinal </a:t>
            </a:r>
            <a:r>
              <a:rPr lang="en-US" dirty="0">
                <a:latin typeface="Times New Roman" pitchFamily="18" charset="0"/>
                <a:cs typeface="Times New Roman" pitchFamily="18" charset="0"/>
              </a:rPr>
              <a:t>Admittance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78</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7891" y="1552065"/>
                <a:ext cx="10298709" cy="545021"/>
              </a:xfrm>
              <a:prstGeom prst="rect">
                <a:avLst/>
              </a:prstGeom>
              <a:noFill/>
            </p:spPr>
            <p:txBody>
              <a:bodyPr wrap="square" rtlCol="0">
                <a:spAutoFit/>
              </a:bodyPr>
              <a:lstStyle/>
              <a:p>
                <a:pPr marL="285750" indent="-285750">
                  <a:buFont typeface="Arial" pitchFamily="34" charset="0"/>
                  <a:buChar char="•"/>
                </a:pPr>
                <a14:m>
                  <m:oMath xmlns:m="http://schemas.openxmlformats.org/officeDocument/2006/math">
                    <m:r>
                      <a:rPr lang="en-US" b="0" i="1" smtClean="0">
                        <a:latin typeface="Cambria Math"/>
                      </a:rPr>
                      <m:t>𝑌</m:t>
                    </m:r>
                    <m:r>
                      <a:rPr lang="en-US" b="0" i="1" smtClean="0">
                        <a:latin typeface="Cambria Math"/>
                      </a:rPr>
                      <m:t>=</m:t>
                    </m:r>
                    <m:f>
                      <m:fPr>
                        <m:ctrlPr>
                          <a:rPr lang="en-US" i="1" smtClean="0">
                            <a:latin typeface="Cambria Math"/>
                          </a:rPr>
                        </m:ctrlPr>
                      </m:fPr>
                      <m:num>
                        <m:r>
                          <a:rPr lang="en-US" i="1">
                            <a:latin typeface="Cambria Math" panose="02040503050406030204" pitchFamily="18" charset="0"/>
                          </a:rPr>
                          <m:t>𝛾</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r>
                          <a:rPr lang="en-US" i="1">
                            <a:latin typeface="Cambria Math" panose="02040503050406030204" pitchFamily="18" charset="0"/>
                          </a:rPr>
                          <m:t>)</m:t>
                        </m:r>
                      </m:num>
                      <m:den>
                        <m:r>
                          <m:rPr>
                            <m:nor/>
                          </m:rPr>
                          <a:rPr lang="en-US" dirty="0"/>
                          <m:t>𝜂</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r>
                          <a:rPr lang="en-US" i="1">
                            <a:latin typeface="Cambria Math" panose="02040503050406030204" pitchFamily="18" charset="0"/>
                          </a:rPr>
                          <m:t>)</m:t>
                        </m:r>
                      </m:den>
                    </m:f>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𝐿</m:t>
                        </m:r>
                      </m:sub>
                    </m:sSub>
                    <m:r>
                      <a:rPr lang="en-US" i="1">
                        <a:latin typeface="Cambria Math" panose="02040503050406030204" pitchFamily="18" charset="0"/>
                      </a:rPr>
                      <m:t>=</m:t>
                    </m:r>
                    <m:f>
                      <m:fPr>
                        <m:ctrlPr>
                          <a:rPr lang="en-US" i="1">
                            <a:latin typeface="Cambria Math"/>
                          </a:rPr>
                        </m:ctrlPr>
                      </m:fPr>
                      <m:num>
                        <m:sSub>
                          <m:sSubPr>
                            <m:ctrlPr>
                              <a:rPr lang="en-US" i="1">
                                <a:latin typeface="Cambria Math"/>
                              </a:rPr>
                            </m:ctrlPr>
                          </m:sSubPr>
                          <m:e>
                            <m:r>
                              <a:rPr lang="en-US" i="1">
                                <a:latin typeface="Cambria Math" panose="02040503050406030204" pitchFamily="18" charset="0"/>
                              </a:rPr>
                              <m:t>ℛ</m:t>
                            </m:r>
                          </m:e>
                          <m:sub>
                            <m:r>
                              <a:rPr lang="en-US" i="1">
                                <a:latin typeface="Cambria Math" panose="02040503050406030204" pitchFamily="18" charset="0"/>
                              </a:rPr>
                              <m:t>𝑚</m:t>
                            </m:r>
                          </m:sub>
                        </m:sSub>
                      </m:num>
                      <m:den>
                        <m:r>
                          <a:rPr lang="en-US" i="1">
                            <a:latin typeface="Cambria Math" panose="02040503050406030204" pitchFamily="18" charset="0"/>
                          </a:rPr>
                          <m:t>𝑗</m:t>
                        </m:r>
                        <m:r>
                          <a:rPr lang="en-US" i="1">
                            <a:latin typeface="Cambria Math" panose="02040503050406030204" pitchFamily="18" charset="0"/>
                          </a:rPr>
                          <m:t>𝜔</m:t>
                        </m:r>
                      </m:den>
                    </m:f>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a:rPr>
                        </m:ctrlPr>
                      </m:sSubPr>
                      <m:e>
                        <m:r>
                          <a:rPr lang="en-US" i="1">
                            <a:latin typeface="Cambria Math" panose="02040503050406030204" pitchFamily="18" charset="0"/>
                          </a:rPr>
                          <m:t>𝐶</m:t>
                        </m:r>
                      </m:e>
                      <m:sub>
                        <m:r>
                          <a:rPr lang="en-US" i="1">
                            <a:latin typeface="Cambria Math" panose="02040503050406030204" pitchFamily="18" charset="0"/>
                          </a:rPr>
                          <m:t>𝐿</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97891" y="1552065"/>
                <a:ext cx="10298709" cy="545021"/>
              </a:xfrm>
              <a:prstGeom prst="rect">
                <a:avLst/>
              </a:prstGeom>
              <a:blipFill rotWithShape="1">
                <a:blip r:embed="rId2"/>
                <a:stretch>
                  <a:fillRect l="-355" b="-6742"/>
                </a:stretch>
              </a:blipFill>
            </p:spPr>
            <p:txBody>
              <a:bodyPr/>
              <a:lstStyle/>
              <a:p>
                <a:r>
                  <a:rPr lang="en-US">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91" y="2319709"/>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745" y="2319709"/>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4.1. Transverse Impedance</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79</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6" y="1707844"/>
                <a:ext cx="10697754" cy="461665"/>
              </a:xfrm>
              <a:prstGeom prst="rect">
                <a:avLst/>
              </a:prstGeom>
              <a:noFill/>
            </p:spPr>
            <p:txBody>
              <a:bodyPr wrap="square" rtlCol="0">
                <a:spAutoFit/>
              </a:bodyPr>
              <a:lstStyle/>
              <a:p>
                <a:pPr marL="342900" indent="-342900">
                  <a:buFont typeface="Arial" pitchFamily="34" charset="0"/>
                  <a:buChar char="•"/>
                </a:pPr>
                <a14:m>
                  <m:oMath xmlns:m="http://schemas.openxmlformats.org/officeDocument/2006/math">
                    <m:r>
                      <m:rPr>
                        <m:sty m:val="p"/>
                      </m:rPr>
                      <a:rPr lang="en-US" sz="2400" b="0" i="0" smtClean="0">
                        <a:latin typeface="Cambria Math"/>
                      </a:rPr>
                      <m:t>Z</m:t>
                    </m:r>
                    <m:r>
                      <a:rPr lang="en-US" sz="2400" b="0" i="0" smtClean="0">
                        <a:latin typeface="Cambria Math"/>
                      </a:rPr>
                      <m:t>=</m:t>
                    </m:r>
                    <m:r>
                      <m:rPr>
                        <m:nor/>
                      </m:rPr>
                      <a:rPr lang="en-US" sz="2000" dirty="0"/>
                      <m:t>𝜂</m:t>
                    </m:r>
                    <m:d>
                      <m:dPr>
                        <m:ctrlPr>
                          <a:rPr lang="en-US" sz="2400" i="1">
                            <a:latin typeface="Cambria Math"/>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6" y="1707844"/>
                <a:ext cx="10697754" cy="461665"/>
              </a:xfrm>
              <a:prstGeom prst="rect">
                <a:avLst/>
              </a:prstGeom>
              <a:blipFill rotWithShape="1">
                <a:blip r:embed="rId2"/>
                <a:stretch>
                  <a:fillRect l="-741" t="-5263" b="-25000"/>
                </a:stretch>
              </a:blipFill>
            </p:spPr>
            <p:txBody>
              <a:bodyPr/>
              <a:lstStyle/>
              <a:p>
                <a:r>
                  <a:rPr lang="en-US">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46" y="2330450"/>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330450"/>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1.1. Magnetic Hysteresis</a:t>
            </a:r>
            <a:endParaRPr lang="en-US" dirty="0">
              <a:latin typeface="Times New Roman" pitchFamily="18" charset="0"/>
              <a:cs typeface="Times New Roman" pitchFamily="18" charset="0"/>
            </a:endParaRP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smtClean="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smtClean="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smtClean="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latin typeface="Times New Roman" pitchFamily="18" charset="0"/>
                <a:cs typeface="Times New Roman" pitchFamily="18" charset="0"/>
              </a:rPr>
              <a:t>4.2. Wideband Transformer Simulation in MEEP</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42506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Introduction to Wideband Transformer</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81</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wideband transformer passes a frequency band of several decades </a:t>
            </a:r>
            <a:r>
              <a:rPr lang="en-US" dirty="0" smtClean="0">
                <a:latin typeface="Times New Roman" pitchFamily="18" charset="0"/>
                <a:cs typeface="Times New Roman" pitchFamily="18" charset="0"/>
              </a:rPr>
              <a:t>and is designed </a:t>
            </a:r>
            <a:r>
              <a:rPr lang="en-US" dirty="0">
                <a:latin typeface="Times New Roman" pitchFamily="18" charset="0"/>
                <a:cs typeface="Times New Roman" pitchFamily="18" charset="0"/>
              </a:rPr>
              <a:t>to handle complex waveforms like rectangular pulses. </a:t>
            </a:r>
          </a:p>
          <a:p>
            <a:pPr algn="just"/>
            <a:r>
              <a:rPr lang="en-US" dirty="0" smtClean="0">
                <a:latin typeface="Times New Roman" pitchFamily="18" charset="0"/>
                <a:cs typeface="Times New Roman" pitchFamily="18" charset="0"/>
              </a:rPr>
              <a:t>It is </a:t>
            </a:r>
            <a:r>
              <a:rPr lang="en-US" dirty="0">
                <a:latin typeface="Times New Roman" pitchFamily="18" charset="0"/>
                <a:cs typeface="Times New Roman" pitchFamily="18" charset="0"/>
              </a:rPr>
              <a:t>used for impedance matching, voltage/ current </a:t>
            </a:r>
            <a:r>
              <a:rPr lang="en-US" dirty="0" smtClean="0">
                <a:latin typeface="Times New Roman" pitchFamily="18" charset="0"/>
                <a:cs typeface="Times New Roman" pitchFamily="18" charset="0"/>
              </a:rPr>
              <a:t>transformation</a:t>
            </a:r>
            <a:r>
              <a:rPr lang="en-US" dirty="0">
                <a:latin typeface="Times New Roman" pitchFamily="18" charset="0"/>
                <a:cs typeface="Times New Roman" pitchFamily="18" charset="0"/>
              </a:rPr>
              <a:t>, DC isolation, mixing, power splitting, coupling and signal inversion</a:t>
            </a:r>
            <a:r>
              <a:rPr lang="en-US" dirty="0" smtClean="0">
                <a:latin typeface="Times New Roman" pitchFamily="18" charset="0"/>
                <a:cs typeface="Times New Roman" pitchFamily="18" charset="0"/>
              </a:rPr>
              <a:t>.</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176225" y="4300537"/>
            <a:ext cx="5536701" cy="2420938"/>
          </a:xfrm>
          <a:prstGeom prst="rect">
            <a:avLst/>
          </a:prstGeom>
          <a:ln>
            <a:solidFill>
              <a:schemeClr val="tx1"/>
            </a:solidFill>
          </a:ln>
        </p:spPr>
      </p:pic>
    </p:spTree>
    <p:extLst>
      <p:ext uri="{BB962C8B-B14F-4D97-AF65-F5344CB8AC3E}">
        <p14:creationId xmlns:p14="http://schemas.microsoft.com/office/powerpoint/2010/main" val="4420233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Wideband Transformer </a:t>
            </a:r>
            <a:r>
              <a:rPr lang="en-US" dirty="0" smtClean="0">
                <a:latin typeface="Times New Roman" pitchFamily="18" charset="0"/>
                <a:cs typeface="Times New Roman" pitchFamily="18" charset="0"/>
              </a:rPr>
              <a:t>Magnetic Transmission Line Model</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2439774"/>
            <a:ext cx="4090938" cy="4823369"/>
          </a:xfrm>
        </p:spPr>
        <p:txBody>
          <a:bodyPr>
            <a:normAutofit/>
          </a:bodyPr>
          <a:lstStyle/>
          <a:p>
            <a:pPr marL="0" indent="0">
              <a:buNone/>
            </a:pPr>
            <a:r>
              <a:rPr lang="en-US" dirty="0" smtClean="0">
                <a:latin typeface="Times New Roman" pitchFamily="18" charset="0"/>
                <a:cs typeface="Times New Roman" pitchFamily="18" charset="0"/>
              </a:rPr>
              <a:t>The wideband Transformer is made from ferromagnetic material hence its behavior can be predicted by using Magnetic Transmission Line model.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82</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1915223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Wideband Transformer Simulation in </a:t>
            </a:r>
            <a:r>
              <a:rPr lang="en-US" dirty="0" smtClean="0">
                <a:latin typeface="Times New Roman" pitchFamily="18" charset="0"/>
                <a:cs typeface="Times New Roman" pitchFamily="18" charset="0"/>
              </a:rPr>
              <a:t>MEEP</a:t>
            </a:r>
            <a:endParaRPr lang="en-US"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4912644"/>
              </p:ext>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83</a:t>
            </a:fld>
            <a:endParaRPr lang="en-US">
              <a:latin typeface="Times New Roman" pitchFamily="18" charset="0"/>
              <a:cs typeface="Times New Roman" pitchFamily="18" charset="0"/>
            </a:endParaRPr>
          </a:p>
        </p:txBody>
      </p:sp>
      <p:sp>
        <p:nvSpPr>
          <p:cNvPr id="6" name="TextBox 5"/>
          <p:cNvSpPr txBox="1"/>
          <p:nvPr/>
        </p:nvSpPr>
        <p:spPr>
          <a:xfrm>
            <a:off x="846161" y="2074460"/>
            <a:ext cx="10385946" cy="1015663"/>
          </a:xfrm>
          <a:prstGeom prst="rect">
            <a:avLst/>
          </a:prstGeom>
          <a:noFill/>
        </p:spPr>
        <p:txBody>
          <a:bodyPr wrap="square" rtlCol="0">
            <a:spAutoFit/>
          </a:bodyPr>
          <a:lstStyle/>
          <a:p>
            <a:r>
              <a:rPr lang="en-US" sz="2000" dirty="0">
                <a:latin typeface="Times New Roman" pitchFamily="18" charset="0"/>
                <a:cs typeface="Times New Roman" pitchFamily="18" charset="0"/>
              </a:rPr>
              <a:t>A wideband transformer </a:t>
            </a:r>
            <a:r>
              <a:rPr lang="en-US" sz="2000" dirty="0" smtClean="0">
                <a:latin typeface="Times New Roman" pitchFamily="18" charset="0"/>
                <a:cs typeface="Times New Roman" pitchFamily="18" charset="0"/>
              </a:rPr>
              <a:t>will be </a:t>
            </a:r>
            <a:r>
              <a:rPr lang="en-US" sz="2000" dirty="0">
                <a:latin typeface="Times New Roman" pitchFamily="18" charset="0"/>
                <a:cs typeface="Times New Roman" pitchFamily="18" charset="0"/>
              </a:rPr>
              <a:t>excited by a small pulse to examine the Frequency Response. The 3 dimensional discrete Fourier Transform </a:t>
            </a:r>
            <a:r>
              <a:rPr lang="en-US" sz="2000" dirty="0" smtClean="0">
                <a:latin typeface="Times New Roman" pitchFamily="18" charset="0"/>
                <a:cs typeface="Times New Roman" pitchFamily="18" charset="0"/>
              </a:rPr>
              <a:t>was </a:t>
            </a:r>
            <a:r>
              <a:rPr lang="en-US" sz="2000" dirty="0">
                <a:latin typeface="Times New Roman" pitchFamily="18" charset="0"/>
                <a:cs typeface="Times New Roman" pitchFamily="18" charset="0"/>
              </a:rPr>
              <a:t>used to </a:t>
            </a:r>
            <a:r>
              <a:rPr lang="en-US" sz="2000" dirty="0" smtClean="0">
                <a:latin typeface="Times New Roman" pitchFamily="18" charset="0"/>
                <a:cs typeface="Times New Roman" pitchFamily="18" charset="0"/>
              </a:rPr>
              <a:t>determine Broadband </a:t>
            </a:r>
            <a:r>
              <a:rPr lang="en-US" sz="2000" dirty="0">
                <a:latin typeface="Times New Roman" pitchFamily="18" charset="0"/>
                <a:cs typeface="Times New Roman" pitchFamily="18" charset="0"/>
              </a:rPr>
              <a:t>Response. </a:t>
            </a:r>
          </a:p>
          <a:p>
            <a:endParaRPr lang="en-US" sz="2000" dirty="0"/>
          </a:p>
        </p:txBody>
      </p:sp>
    </p:spTree>
    <p:extLst>
      <p:ext uri="{BB962C8B-B14F-4D97-AF65-F5344CB8AC3E}">
        <p14:creationId xmlns:p14="http://schemas.microsoft.com/office/powerpoint/2010/main" val="16718851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Geometry of Wideband Transformer</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84</a:t>
            </a:fld>
            <a:endParaRPr lang="en-US"/>
          </a:p>
        </p:txBody>
      </p:sp>
      <p:pic>
        <p:nvPicPr>
          <p:cNvPr id="6" name="Content Placeholder 5"/>
          <p:cNvPicPr>
            <a:picLocks noGrp="1"/>
          </p:cNvPicPr>
          <p:nvPr>
            <p:ph idx="1"/>
          </p:nvPr>
        </p:nvPicPr>
        <p:blipFill>
          <a:blip r:embed="rId2"/>
          <a:stretch>
            <a:fillRect/>
          </a:stretch>
        </p:blipFill>
        <p:spPr>
          <a:xfrm>
            <a:off x="4495894" y="2146832"/>
            <a:ext cx="6439799" cy="3753374"/>
          </a:xfrm>
          <a:prstGeom prst="rect">
            <a:avLst/>
          </a:prstGeom>
          <a:ln>
            <a:solidFill>
              <a:schemeClr val="tx1"/>
            </a:solidFill>
          </a:ln>
        </p:spPr>
      </p:pic>
      <p:sp>
        <p:nvSpPr>
          <p:cNvPr id="3" name="TextBox 2"/>
          <p:cNvSpPr txBox="1"/>
          <p:nvPr/>
        </p:nvSpPr>
        <p:spPr>
          <a:xfrm>
            <a:off x="522514" y="2146832"/>
            <a:ext cx="3840479" cy="1938992"/>
          </a:xfrm>
          <a:prstGeom prst="rect">
            <a:avLst/>
          </a:prstGeom>
          <a:noFill/>
        </p:spPr>
        <p:txBody>
          <a:bodyPr wrap="square" rtlCol="0">
            <a:spAutoFit/>
          </a:bodyPr>
          <a:lstStyle/>
          <a:p>
            <a:pPr algn="just"/>
            <a:r>
              <a:rPr lang="en-US" sz="2400" dirty="0" smtClean="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wideband </a:t>
            </a:r>
            <a:r>
              <a:rPr lang="en-US" sz="2400" dirty="0">
                <a:latin typeface="Times New Roman" panose="02020603050405020304" pitchFamily="18" charset="0"/>
                <a:cs typeface="Times New Roman" panose="02020603050405020304" pitchFamily="18" charset="0"/>
              </a:rPr>
              <a:t>transformer </a:t>
            </a:r>
            <a:r>
              <a:rPr lang="en-US" sz="2400" smtClean="0">
                <a:latin typeface="Times New Roman" panose="02020603050405020304" pitchFamily="18" charset="0"/>
                <a:cs typeface="Times New Roman" panose="02020603050405020304" pitchFamily="18" charset="0"/>
              </a:rPr>
              <a:t>was </a:t>
            </a:r>
            <a:r>
              <a:rPr lang="en-US" sz="2400" smtClean="0">
                <a:latin typeface="Times New Roman" panose="02020603050405020304" pitchFamily="18" charset="0"/>
                <a:cs typeface="Times New Roman" panose="02020603050405020304" pitchFamily="18" charset="0"/>
              </a:rPr>
              <a:t>simulated </a:t>
            </a:r>
            <a:r>
              <a:rPr lang="en-US" sz="2400" dirty="0">
                <a:latin typeface="Times New Roman" panose="02020603050405020304" pitchFamily="18" charset="0"/>
                <a:cs typeface="Times New Roman" panose="02020603050405020304" pitchFamily="18" charset="0"/>
              </a:rPr>
              <a:t>to study the effects of Magnetic Transmission Lines parameters on its frequency response.</a:t>
            </a:r>
          </a:p>
        </p:txBody>
      </p:sp>
    </p:spTree>
    <p:extLst>
      <p:ext uri="{BB962C8B-B14F-4D97-AF65-F5344CB8AC3E}">
        <p14:creationId xmlns:p14="http://schemas.microsoft.com/office/powerpoint/2010/main" val="37121444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4.2. Visualization of Electromagnetic Fields</a:t>
            </a:r>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78873083"/>
              </p:ext>
            </p:extLst>
          </p:nvPr>
        </p:nvGraphicFramePr>
        <p:xfrm>
          <a:off x="838200" y="1690688"/>
          <a:ext cx="10515600" cy="4773680"/>
        </p:xfrm>
        <a:graphic>
          <a:graphicData uri="http://schemas.openxmlformats.org/drawingml/2006/table">
            <a:tbl>
              <a:tblPr firstRow="1" bandRow="1">
                <a:tableStyleId>{5940675A-B579-460E-94D1-54222C63F5DA}</a:tableStyleId>
              </a:tblPr>
              <a:tblGrid>
                <a:gridCol w="2628900">
                  <a:extLst>
                    <a:ext uri="{9D8B030D-6E8A-4147-A177-3AD203B41FA5}">
                      <a16:colId xmlns="" xmlns:a16="http://schemas.microsoft.com/office/drawing/2014/main" val="4225808712"/>
                    </a:ext>
                  </a:extLst>
                </a:gridCol>
                <a:gridCol w="2628900">
                  <a:extLst>
                    <a:ext uri="{9D8B030D-6E8A-4147-A177-3AD203B41FA5}">
                      <a16:colId xmlns="" xmlns:a16="http://schemas.microsoft.com/office/drawing/2014/main" val="587607080"/>
                    </a:ext>
                  </a:extLst>
                </a:gridCol>
                <a:gridCol w="2628900">
                  <a:extLst>
                    <a:ext uri="{9D8B030D-6E8A-4147-A177-3AD203B41FA5}">
                      <a16:colId xmlns="" xmlns:a16="http://schemas.microsoft.com/office/drawing/2014/main" val="1797366625"/>
                    </a:ext>
                  </a:extLst>
                </a:gridCol>
                <a:gridCol w="2628900">
                  <a:extLst>
                    <a:ext uri="{9D8B030D-6E8A-4147-A177-3AD203B41FA5}">
                      <a16:colId xmlns="" xmlns:a16="http://schemas.microsoft.com/office/drawing/2014/main" val="3065672298"/>
                    </a:ext>
                  </a:extLst>
                </a:gridCol>
              </a:tblGrid>
              <a:tr h="355874">
                <a:tc>
                  <a:txBody>
                    <a:bodyPr/>
                    <a:lstStyle/>
                    <a:p>
                      <a:pPr algn="ct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192905611"/>
                  </a:ext>
                </a:extLst>
              </a:tr>
              <a:tr h="1079120">
                <a:tc>
                  <a:txBody>
                    <a:bodyPr/>
                    <a:lstStyle/>
                    <a:p>
                      <a:pPr algn="ctr"/>
                      <a:r>
                        <a:rPr lang="en-US" sz="2400" dirty="0" smtClean="0">
                          <a:latin typeface="Times New Roman" panose="02020603050405020304" pitchFamily="18" charset="0"/>
                          <a:cs typeface="Times New Roman" panose="02020603050405020304" pitchFamily="18" charset="0"/>
                        </a:rPr>
                        <a:t>H</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927670017"/>
                  </a:ext>
                </a:extLst>
              </a:tr>
              <a:tr h="1079120">
                <a:tc>
                  <a:txBody>
                    <a:bodyPr/>
                    <a:lstStyle/>
                    <a:p>
                      <a:pPr algn="ctr"/>
                      <a:r>
                        <a:rPr lang="en-US" sz="2400" dirty="0" smtClean="0">
                          <a:latin typeface="Times New Roman" panose="02020603050405020304" pitchFamily="18" charset="0"/>
                          <a:cs typeface="Times New Roman" panose="02020603050405020304" pitchFamily="18" charset="0"/>
                        </a:rPr>
                        <a:t>B</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220248821"/>
                  </a:ext>
                </a:extLst>
              </a:tr>
              <a:tr h="1079120">
                <a:tc>
                  <a:txBody>
                    <a:bodyPr/>
                    <a:lstStyle/>
                    <a:p>
                      <a:pPr algn="ctr"/>
                      <a:r>
                        <a:rPr lang="en-US" sz="2400" dirty="0" smtClean="0">
                          <a:latin typeface="Times New Roman" panose="02020603050405020304" pitchFamily="18" charset="0"/>
                          <a:cs typeface="Times New Roman" panose="02020603050405020304" pitchFamily="18" charset="0"/>
                        </a:rPr>
                        <a:t>E</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8979337"/>
                  </a:ext>
                </a:extLst>
              </a:tr>
              <a:tr h="1079120">
                <a:tc>
                  <a:txBody>
                    <a:bodyPr/>
                    <a:lstStyle/>
                    <a:p>
                      <a:pPr algn="ctr"/>
                      <a:r>
                        <a:rPr lang="en-US" sz="2400" dirty="0" smtClean="0">
                          <a:latin typeface="Times New Roman" panose="02020603050405020304" pitchFamily="18" charset="0"/>
                          <a:cs typeface="Times New Roman" panose="02020603050405020304" pitchFamily="18" charset="0"/>
                        </a:rPr>
                        <a:t>D</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691209233"/>
                  </a:ext>
                </a:extLst>
              </a:tr>
            </a:tbl>
          </a:graphicData>
        </a:graphic>
      </p:graphicFrame>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85</a:t>
            </a:fld>
            <a:endParaRPr lang="en-US">
              <a:latin typeface="Times New Roman" panose="02020603050405020304" pitchFamily="18" charset="0"/>
              <a:cs typeface="Times New Roman" panose="02020603050405020304" pitchFamily="18" charset="0"/>
            </a:endParaRPr>
          </a:p>
        </p:txBody>
      </p:sp>
      <p:pic>
        <p:nvPicPr>
          <p:cNvPr id="8" name="Picture 7" descr="D:\MuhammadShamaas\MGTL_Github\Thesis\Codes\Code46\MMTL-out\hx-001351.25.png"/>
          <p:cNvPicPr/>
          <p:nvPr/>
        </p:nvPicPr>
        <p:blipFill>
          <a:blip r:embed="rId2">
            <a:extLst>
              <a:ext uri="{28A0092B-C50C-407E-A947-70E740481C1C}">
                <a14:useLocalDpi xmlns:a14="http://schemas.microsoft.com/office/drawing/2010/main" val="0"/>
              </a:ext>
            </a:extLst>
          </a:blip>
          <a:srcRect/>
          <a:stretch>
            <a:fillRect/>
          </a:stretch>
        </p:blipFill>
        <p:spPr bwMode="auto">
          <a:xfrm>
            <a:off x="4208643" y="2221825"/>
            <a:ext cx="953135" cy="953135"/>
          </a:xfrm>
          <a:prstGeom prst="rect">
            <a:avLst/>
          </a:prstGeom>
          <a:noFill/>
          <a:ln>
            <a:solidFill>
              <a:schemeClr val="tx1"/>
            </a:solidFill>
          </a:ln>
        </p:spPr>
      </p:pic>
      <p:pic>
        <p:nvPicPr>
          <p:cNvPr id="9" name="Picture 8" descr="D:\MuhammadShamaas\MGTL_Github\Thesis\Codes\Code46\MMTL-out\hy-001801.25.png"/>
          <p:cNvPicPr/>
          <p:nvPr/>
        </p:nvPicPr>
        <p:blipFill>
          <a:blip r:embed="rId3">
            <a:extLst>
              <a:ext uri="{28A0092B-C50C-407E-A947-70E740481C1C}">
                <a14:useLocalDpi xmlns:a14="http://schemas.microsoft.com/office/drawing/2010/main" val="0"/>
              </a:ext>
            </a:extLst>
          </a:blip>
          <a:srcRect/>
          <a:stretch>
            <a:fillRect/>
          </a:stretch>
        </p:blipFill>
        <p:spPr bwMode="auto">
          <a:xfrm>
            <a:off x="6886189" y="2208755"/>
            <a:ext cx="914400" cy="914400"/>
          </a:xfrm>
          <a:prstGeom prst="rect">
            <a:avLst/>
          </a:prstGeom>
          <a:noFill/>
          <a:ln>
            <a:solidFill>
              <a:schemeClr val="tx1"/>
            </a:solidFill>
          </a:ln>
        </p:spPr>
      </p:pic>
      <p:pic>
        <p:nvPicPr>
          <p:cNvPr id="10" name="Picture 9" descr="D:\MuhammadShamaas\MGTL_Github\Thesis\Codes\Code46\MMTL-out\hz-002251.25.png"/>
          <p:cNvPicPr/>
          <p:nvPr/>
        </p:nvPicPr>
        <p:blipFill>
          <a:blip r:embed="rId4">
            <a:extLst>
              <a:ext uri="{28A0092B-C50C-407E-A947-70E740481C1C}">
                <a14:useLocalDpi xmlns:a14="http://schemas.microsoft.com/office/drawing/2010/main" val="0"/>
              </a:ext>
            </a:extLst>
          </a:blip>
          <a:srcRect/>
          <a:stretch>
            <a:fillRect/>
          </a:stretch>
        </p:blipFill>
        <p:spPr bwMode="auto">
          <a:xfrm>
            <a:off x="9525000" y="2233311"/>
            <a:ext cx="914400" cy="914400"/>
          </a:xfrm>
          <a:prstGeom prst="rect">
            <a:avLst/>
          </a:prstGeom>
          <a:noFill/>
          <a:ln>
            <a:solidFill>
              <a:schemeClr val="tx1"/>
            </a:solidFill>
          </a:ln>
        </p:spPr>
      </p:pic>
      <p:pic>
        <p:nvPicPr>
          <p:cNvPr id="11" name="Picture 10" descr="D:\New folder\MGTL\Thesis\Codes\Code46\MMTL-out\bx-005001.25.png"/>
          <p:cNvPicPr/>
          <p:nvPr/>
        </p:nvPicPr>
        <p:blipFill>
          <a:blip r:embed="rId5">
            <a:extLst>
              <a:ext uri="{28A0092B-C50C-407E-A947-70E740481C1C}">
                <a14:useLocalDpi xmlns:a14="http://schemas.microsoft.com/office/drawing/2010/main" val="0"/>
              </a:ext>
            </a:extLst>
          </a:blip>
          <a:srcRect/>
          <a:stretch>
            <a:fillRect/>
          </a:stretch>
        </p:blipFill>
        <p:spPr bwMode="auto">
          <a:xfrm>
            <a:off x="4208643" y="3331884"/>
            <a:ext cx="954405" cy="954405"/>
          </a:xfrm>
          <a:prstGeom prst="rect">
            <a:avLst/>
          </a:prstGeom>
          <a:noFill/>
          <a:ln>
            <a:solidFill>
              <a:schemeClr val="tx1"/>
            </a:solidFill>
          </a:ln>
        </p:spPr>
      </p:pic>
      <p:pic>
        <p:nvPicPr>
          <p:cNvPr id="12" name="Picture 11" descr="D:\New folder\MGTL\Thesis\Codes\Code46\MMTL-out\by-005001.25.png"/>
          <p:cNvPicPr/>
          <p:nvPr/>
        </p:nvPicPr>
        <p:blipFill>
          <a:blip r:embed="rId6">
            <a:extLst>
              <a:ext uri="{28A0092B-C50C-407E-A947-70E740481C1C}">
                <a14:useLocalDpi xmlns:a14="http://schemas.microsoft.com/office/drawing/2010/main" val="0"/>
              </a:ext>
            </a:extLst>
          </a:blip>
          <a:srcRect/>
          <a:stretch>
            <a:fillRect/>
          </a:stretch>
        </p:blipFill>
        <p:spPr bwMode="auto">
          <a:xfrm>
            <a:off x="6866186" y="3306271"/>
            <a:ext cx="954405" cy="954405"/>
          </a:xfrm>
          <a:prstGeom prst="rect">
            <a:avLst/>
          </a:prstGeom>
          <a:noFill/>
          <a:ln>
            <a:solidFill>
              <a:schemeClr val="tx1"/>
            </a:solidFill>
          </a:ln>
        </p:spPr>
      </p:pic>
      <p:pic>
        <p:nvPicPr>
          <p:cNvPr id="13" name="Picture 12" descr="D:\New folder\MGTL\Thesis\Codes\Code46\MMTL-out\bz-005001.25.png"/>
          <p:cNvPicPr/>
          <p:nvPr/>
        </p:nvPicPr>
        <p:blipFill>
          <a:blip r:embed="rId7">
            <a:extLst>
              <a:ext uri="{28A0092B-C50C-407E-A947-70E740481C1C}">
                <a14:useLocalDpi xmlns:a14="http://schemas.microsoft.com/office/drawing/2010/main" val="0"/>
              </a:ext>
            </a:extLst>
          </a:blip>
          <a:srcRect/>
          <a:stretch>
            <a:fillRect/>
          </a:stretch>
        </p:blipFill>
        <p:spPr bwMode="auto">
          <a:xfrm>
            <a:off x="9504362" y="3306270"/>
            <a:ext cx="954405" cy="954405"/>
          </a:xfrm>
          <a:prstGeom prst="rect">
            <a:avLst/>
          </a:prstGeom>
          <a:noFill/>
          <a:ln>
            <a:solidFill>
              <a:schemeClr val="tx1"/>
            </a:solidFill>
          </a:ln>
        </p:spPr>
      </p:pic>
      <p:pic>
        <p:nvPicPr>
          <p:cNvPr id="14" name="Picture 13" descr="D:\MuhammadShamaas\MGTL_Github\Thesis\Codes\Code46\MMTL-out\ex-002726.25.png"/>
          <p:cNvPicPr/>
          <p:nvPr/>
        </p:nvPicPr>
        <p:blipFill>
          <a:blip r:embed="rId8">
            <a:extLst>
              <a:ext uri="{28A0092B-C50C-407E-A947-70E740481C1C}">
                <a14:useLocalDpi xmlns:a14="http://schemas.microsoft.com/office/drawing/2010/main" val="0"/>
              </a:ext>
            </a:extLst>
          </a:blip>
          <a:srcRect/>
          <a:stretch>
            <a:fillRect/>
          </a:stretch>
        </p:blipFill>
        <p:spPr bwMode="auto">
          <a:xfrm>
            <a:off x="4208643" y="4388387"/>
            <a:ext cx="953135" cy="953135"/>
          </a:xfrm>
          <a:prstGeom prst="rect">
            <a:avLst/>
          </a:prstGeom>
          <a:noFill/>
          <a:ln>
            <a:solidFill>
              <a:schemeClr val="tx1"/>
            </a:solidFill>
          </a:ln>
        </p:spPr>
      </p:pic>
      <p:pic>
        <p:nvPicPr>
          <p:cNvPr id="15" name="Picture 14" descr="D:\MuhammadShamaas\MGTL_Github\Thesis\Codes\Code46\MMTL-out\ey-002726.25.png"/>
          <p:cNvPicPr/>
          <p:nvPr/>
        </p:nvPicPr>
        <p:blipFill>
          <a:blip r:embed="rId9">
            <a:extLst>
              <a:ext uri="{28A0092B-C50C-407E-A947-70E740481C1C}">
                <a14:useLocalDpi xmlns:a14="http://schemas.microsoft.com/office/drawing/2010/main" val="0"/>
              </a:ext>
            </a:extLst>
          </a:blip>
          <a:srcRect/>
          <a:stretch>
            <a:fillRect/>
          </a:stretch>
        </p:blipFill>
        <p:spPr bwMode="auto">
          <a:xfrm>
            <a:off x="6867456" y="4419234"/>
            <a:ext cx="953135" cy="953135"/>
          </a:xfrm>
          <a:prstGeom prst="rect">
            <a:avLst/>
          </a:prstGeom>
          <a:noFill/>
          <a:ln>
            <a:solidFill>
              <a:schemeClr val="tx1"/>
            </a:solidFill>
          </a:ln>
        </p:spPr>
      </p:pic>
      <p:pic>
        <p:nvPicPr>
          <p:cNvPr id="16" name="Picture 15" descr="D:\MuhammadShamaas\MGTL_Github\Thesis\Codes\Code46\MMTL-out\ez-002726.25.png"/>
          <p:cNvPicPr/>
          <p:nvPr/>
        </p:nvPicPr>
        <p:blipFill>
          <a:blip r:embed="rId10">
            <a:extLst>
              <a:ext uri="{28A0092B-C50C-407E-A947-70E740481C1C}">
                <a14:useLocalDpi xmlns:a14="http://schemas.microsoft.com/office/drawing/2010/main" val="0"/>
              </a:ext>
            </a:extLst>
          </a:blip>
          <a:srcRect/>
          <a:stretch>
            <a:fillRect/>
          </a:stretch>
        </p:blipFill>
        <p:spPr bwMode="auto">
          <a:xfrm>
            <a:off x="9505632" y="4382859"/>
            <a:ext cx="953135" cy="953135"/>
          </a:xfrm>
          <a:prstGeom prst="rect">
            <a:avLst/>
          </a:prstGeom>
          <a:noFill/>
          <a:ln>
            <a:solidFill>
              <a:schemeClr val="tx1"/>
            </a:solidFill>
          </a:ln>
        </p:spPr>
      </p:pic>
      <p:pic>
        <p:nvPicPr>
          <p:cNvPr id="17" name="Picture 16" descr="D:\MuhammadShamaas\MGTL_Github\Thesis\Codes\Code46\MMTL-out\dx-002726.25.png"/>
          <p:cNvPicPr/>
          <p:nvPr/>
        </p:nvPicPr>
        <p:blipFill>
          <a:blip r:embed="rId11">
            <a:extLst>
              <a:ext uri="{28A0092B-C50C-407E-A947-70E740481C1C}">
                <a14:useLocalDpi xmlns:a14="http://schemas.microsoft.com/office/drawing/2010/main" val="0"/>
              </a:ext>
            </a:extLst>
          </a:blip>
          <a:srcRect/>
          <a:stretch>
            <a:fillRect/>
          </a:stretch>
        </p:blipFill>
        <p:spPr bwMode="auto">
          <a:xfrm>
            <a:off x="4208643" y="5476457"/>
            <a:ext cx="953135" cy="953135"/>
          </a:xfrm>
          <a:prstGeom prst="rect">
            <a:avLst/>
          </a:prstGeom>
          <a:noFill/>
          <a:ln>
            <a:solidFill>
              <a:schemeClr val="tx1"/>
            </a:solidFill>
          </a:ln>
        </p:spPr>
      </p:pic>
      <p:pic>
        <p:nvPicPr>
          <p:cNvPr id="18" name="Picture 17" descr="D:\MuhammadShamaas\MGTL_Github\Thesis\Codes\Code46\MMTL-out\dy-002726.25.png"/>
          <p:cNvPicPr/>
          <p:nvPr/>
        </p:nvPicPr>
        <p:blipFill>
          <a:blip r:embed="rId12">
            <a:extLst>
              <a:ext uri="{28A0092B-C50C-407E-A947-70E740481C1C}">
                <a14:useLocalDpi xmlns:a14="http://schemas.microsoft.com/office/drawing/2010/main" val="0"/>
              </a:ext>
            </a:extLst>
          </a:blip>
          <a:srcRect/>
          <a:stretch>
            <a:fillRect/>
          </a:stretch>
        </p:blipFill>
        <p:spPr bwMode="auto">
          <a:xfrm>
            <a:off x="6867456" y="5476456"/>
            <a:ext cx="953135" cy="953135"/>
          </a:xfrm>
          <a:prstGeom prst="rect">
            <a:avLst/>
          </a:prstGeom>
          <a:noFill/>
          <a:ln>
            <a:solidFill>
              <a:schemeClr val="tx1"/>
            </a:solidFill>
          </a:ln>
        </p:spPr>
      </p:pic>
      <p:pic>
        <p:nvPicPr>
          <p:cNvPr id="19" name="Picture 18" descr="D:\MuhammadShamaas\MGTL_Github\Thesis\Codes\Code46\MMTL-out\dz-002726.25.png"/>
          <p:cNvPicPr/>
          <p:nvPr/>
        </p:nvPicPr>
        <p:blipFill>
          <a:blip r:embed="rId13">
            <a:extLst>
              <a:ext uri="{28A0092B-C50C-407E-A947-70E740481C1C}">
                <a14:useLocalDpi xmlns:a14="http://schemas.microsoft.com/office/drawing/2010/main" val="0"/>
              </a:ext>
            </a:extLst>
          </a:blip>
          <a:srcRect/>
          <a:stretch>
            <a:fillRect/>
          </a:stretch>
        </p:blipFill>
        <p:spPr bwMode="auto">
          <a:xfrm>
            <a:off x="9525000" y="5495823"/>
            <a:ext cx="914400" cy="914400"/>
          </a:xfrm>
          <a:prstGeom prst="rect">
            <a:avLst/>
          </a:prstGeom>
          <a:noFill/>
          <a:ln>
            <a:solidFill>
              <a:schemeClr val="tx1"/>
            </a:solidFill>
          </a:ln>
        </p:spPr>
      </p:pic>
    </p:spTree>
    <p:extLst>
      <p:ext uri="{BB962C8B-B14F-4D97-AF65-F5344CB8AC3E}">
        <p14:creationId xmlns:p14="http://schemas.microsoft.com/office/powerpoint/2010/main" val="36072173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Wideband Transformer </a:t>
            </a:r>
            <a:r>
              <a:rPr lang="en-US" dirty="0" smtClean="0">
                <a:latin typeface="Times New Roman" pitchFamily="18" charset="0"/>
                <a:cs typeface="Times New Roman" pitchFamily="18" charset="0"/>
              </a:rPr>
              <a:t>Insertion Loss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86</a:t>
            </a:fld>
            <a:endParaRPr lang="en-US">
              <a:latin typeface="Times New Roman" pitchFamily="18" charset="0"/>
              <a:cs typeface="Times New Roman" pitchFamily="18" charset="0"/>
            </a:endParaRPr>
          </a:p>
        </p:txBody>
      </p:sp>
      <p:sp>
        <p:nvSpPr>
          <p:cNvPr id="7" name="TextBox 6"/>
          <p:cNvSpPr txBox="1"/>
          <p:nvPr/>
        </p:nvSpPr>
        <p:spPr>
          <a:xfrm>
            <a:off x="818866" y="1774209"/>
            <a:ext cx="4708477" cy="4401205"/>
          </a:xfrm>
          <a:prstGeom prst="rect">
            <a:avLst/>
          </a:prstGeom>
          <a:noFill/>
        </p:spPr>
        <p:txBody>
          <a:bodyPr wrap="square" rtlCol="0">
            <a:spAutoFit/>
          </a:bodyPr>
          <a:lstStyle/>
          <a:p>
            <a:pPr marL="342900" indent="-342900" algn="just">
              <a:buFont typeface="+mj-lt"/>
              <a:buAutoNum type="arabicPeriod"/>
            </a:pPr>
            <a:r>
              <a:rPr lang="en-US" sz="2000" dirty="0">
                <a:latin typeface="Times New Roman" pitchFamily="18" charset="0"/>
                <a:cs typeface="Times New Roman" pitchFamily="18" charset="0"/>
              </a:rPr>
              <a:t>The low frequency droop below </a:t>
            </a:r>
            <a:r>
              <a:rPr lang="en-US" sz="2000" dirty="0" smtClean="0">
                <a:latin typeface="Times New Roman" pitchFamily="18" charset="0"/>
                <a:cs typeface="Times New Roman" pitchFamily="18" charset="0"/>
              </a:rPr>
              <a:t>200 </a:t>
            </a:r>
            <a:r>
              <a:rPr lang="en-US" sz="2000" dirty="0">
                <a:latin typeface="Times New Roman" pitchFamily="18" charset="0"/>
                <a:cs typeface="Times New Roman" pitchFamily="18" charset="0"/>
              </a:rPr>
              <a:t>MHz </a:t>
            </a:r>
            <a:r>
              <a:rPr lang="en-US" sz="2000" dirty="0" smtClean="0">
                <a:latin typeface="Times New Roman" pitchFamily="18" charset="0"/>
                <a:cs typeface="Times New Roman" pitchFamily="18" charset="0"/>
              </a:rPr>
              <a:t>is </a:t>
            </a:r>
            <a:r>
              <a:rPr lang="en-US" sz="2000" dirty="0">
                <a:latin typeface="Times New Roman" pitchFamily="18" charset="0"/>
                <a:cs typeface="Times New Roman" pitchFamily="18" charset="0"/>
              </a:rPr>
              <a:t>attributed to the diminishing shunt magnetizing reactance and high series capacitive reactance.</a:t>
            </a:r>
          </a:p>
          <a:p>
            <a:pPr marL="342900" indent="-342900" algn="just">
              <a:buFont typeface="+mj-lt"/>
              <a:buAutoNum type="arabicPeriod"/>
            </a:pPr>
            <a:endParaRPr lang="en-US" sz="2000" dirty="0" smtClean="0">
              <a:latin typeface="Times New Roman" pitchFamily="18" charset="0"/>
              <a:cs typeface="Times New Roman" pitchFamily="18" charset="0"/>
            </a:endParaRPr>
          </a:p>
          <a:p>
            <a:pPr marL="342900" indent="-342900" algn="just">
              <a:buFont typeface="+mj-lt"/>
              <a:buAutoNum type="arabicPeriod"/>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mid-band insertion loss is attributed to loss across the magnetic conductance.</a:t>
            </a:r>
          </a:p>
          <a:p>
            <a:pPr marL="342900" indent="-342900" algn="just">
              <a:buFont typeface="+mj-lt"/>
              <a:buAutoNum type="arabicPeriod"/>
            </a:pPr>
            <a:endParaRPr lang="en-US" sz="2000" dirty="0" smtClean="0">
              <a:latin typeface="Times New Roman" pitchFamily="18" charset="0"/>
              <a:cs typeface="Times New Roman" pitchFamily="18" charset="0"/>
            </a:endParaRPr>
          </a:p>
          <a:p>
            <a:pPr marL="342900" indent="-342900" algn="just">
              <a:buFont typeface="+mj-lt"/>
              <a:buAutoNum type="arabicPeriod"/>
            </a:pPr>
            <a:r>
              <a:rPr lang="en-US" sz="2000" smtClean="0">
                <a:latin typeface="Times New Roman" pitchFamily="18" charset="0"/>
                <a:cs typeface="Times New Roman" pitchFamily="18" charset="0"/>
              </a:rPr>
              <a:t>Above </a:t>
            </a:r>
            <a:r>
              <a:rPr lang="en-US" sz="2000" dirty="0">
                <a:latin typeface="Times New Roman" pitchFamily="18" charset="0"/>
                <a:cs typeface="Times New Roman" pitchFamily="18" charset="0"/>
              </a:rPr>
              <a:t>8</a:t>
            </a:r>
            <a:r>
              <a:rPr lang="en-US" sz="2000" smtClean="0">
                <a:latin typeface="Times New Roman" pitchFamily="18" charset="0"/>
                <a:cs typeface="Times New Roman" pitchFamily="18" charset="0"/>
              </a:rPr>
              <a:t>00 </a:t>
            </a:r>
            <a:r>
              <a:rPr lang="en-US" sz="2000" dirty="0" smtClean="0">
                <a:latin typeface="Times New Roman" pitchFamily="18" charset="0"/>
                <a:cs typeface="Times New Roman" pitchFamily="18" charset="0"/>
              </a:rPr>
              <a:t>MHz, the </a:t>
            </a:r>
            <a:r>
              <a:rPr lang="en-US" sz="2000" dirty="0">
                <a:latin typeface="Times New Roman" pitchFamily="18" charset="0"/>
                <a:cs typeface="Times New Roman" pitchFamily="18" charset="0"/>
              </a:rPr>
              <a:t>attenuation constant </a:t>
            </a:r>
            <a:r>
              <a:rPr lang="en-US" sz="2000" dirty="0" smtClean="0">
                <a:latin typeface="Times New Roman" pitchFamily="18" charset="0"/>
                <a:cs typeface="Times New Roman" pitchFamily="18" charset="0"/>
              </a:rPr>
              <a:t>increases, </a:t>
            </a:r>
            <a:r>
              <a:rPr lang="en-US" sz="2000" dirty="0">
                <a:latin typeface="Times New Roman" pitchFamily="18" charset="0"/>
                <a:cs typeface="Times New Roman" pitchFamily="18" charset="0"/>
              </a:rPr>
              <a:t>the magnetic </a:t>
            </a:r>
            <a:r>
              <a:rPr lang="en-US" sz="2000" dirty="0" smtClean="0">
                <a:latin typeface="Times New Roman" pitchFamily="18" charset="0"/>
                <a:cs typeface="Times New Roman" pitchFamily="18" charset="0"/>
              </a:rPr>
              <a:t>reluctance increases, the </a:t>
            </a:r>
            <a:r>
              <a:rPr lang="en-US" sz="2000" dirty="0">
                <a:latin typeface="Times New Roman" pitchFamily="18" charset="0"/>
                <a:cs typeface="Times New Roman" pitchFamily="18" charset="0"/>
              </a:rPr>
              <a:t>permeability decreases and the shunt magnetic reactance drops. </a:t>
            </a:r>
            <a:r>
              <a:rPr lang="en-US" sz="2000" dirty="0" smtClean="0">
                <a:latin typeface="Times New Roman" pitchFamily="18" charset="0"/>
                <a:cs typeface="Times New Roman" pitchFamily="18" charset="0"/>
              </a:rPr>
              <a:t>Hence </a:t>
            </a:r>
            <a:r>
              <a:rPr lang="en-US" sz="2000" dirty="0">
                <a:latin typeface="Times New Roman" pitchFamily="18" charset="0"/>
                <a:cs typeface="Times New Roman" pitchFamily="18" charset="0"/>
              </a:rPr>
              <a:t>magnetic losses increase as well.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300" y="1774209"/>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0996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5. Conclusion</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87</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5. Simulation </a:t>
            </a: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Magnetic Transmission Lines in MEEP</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a:bodyPr>
              <a:lstStyle/>
              <a:p>
                <a:pPr marL="0" indent="0">
                  <a:buNone/>
                </a:pPr>
                <a:r>
                  <a:rPr lang="en-US" dirty="0" smtClean="0">
                    <a:latin typeface="Times New Roman" pitchFamily="18" charset="0"/>
                    <a:cs typeface="Times New Roman" pitchFamily="18" charset="0"/>
                  </a:rPr>
                  <a:t>The Magnetic Transmission Line incorporates the following losses:</a:t>
                </a:r>
              </a:p>
              <a:p>
                <a:r>
                  <a:rPr lang="en-US" dirty="0" smtClean="0">
                    <a:latin typeface="Times New Roman" pitchFamily="18" charset="0"/>
                    <a:cs typeface="Times New Roman" pitchFamily="18" charset="0"/>
                  </a:rPr>
                  <a:t>DC Resistance Loss Tangent </a:t>
                </a:r>
                <a14:m>
                  <m:oMath xmlns:m="http://schemas.openxmlformats.org/officeDocument/2006/math">
                    <m:r>
                      <a:rPr lang="en-US" i="1">
                        <a:latin typeface="Cambria Math" panose="02040503050406030204" pitchFamily="18" charset="0"/>
                      </a:rPr>
                      <m:t>𝑡𝑎𝑛</m:t>
                    </m:r>
                    <m:sSub>
                      <m:sSubPr>
                        <m:ctrlPr>
                          <a:rPr lang="en-US" i="1">
                            <a:latin typeface="Cambria Math"/>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𝑑𝑐</m:t>
                        </m:r>
                      </m:sub>
                    </m:sSub>
                  </m:oMath>
                </a14:m>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Skin Effect Loss Tangent </a:t>
                </a:r>
                <a14:m>
                  <m:oMath xmlns:m="http://schemas.openxmlformats.org/officeDocument/2006/math">
                    <m:r>
                      <a:rPr lang="en-US" i="1">
                        <a:latin typeface="Cambria Math" panose="02040503050406030204" pitchFamily="18" charset="0"/>
                      </a:rPr>
                      <m:t>𝑡𝑎𝑛</m:t>
                    </m:r>
                    <m:sSub>
                      <m:sSubPr>
                        <m:ctrlPr>
                          <a:rPr lang="en-US" i="1">
                            <a:latin typeface="Cambria Math"/>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𝑠𝑒</m:t>
                        </m:r>
                      </m:sub>
                    </m:sSub>
                  </m:oMath>
                </a14:m>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Proximity Effect Loss Tangent </a:t>
                </a:r>
                <a14:m>
                  <m:oMath xmlns:m="http://schemas.openxmlformats.org/officeDocument/2006/math">
                    <m:r>
                      <a:rPr lang="en-US" i="1">
                        <a:latin typeface="Cambria Math" panose="02040503050406030204" pitchFamily="18" charset="0"/>
                      </a:rPr>
                      <m:t>𝑡𝑎𝑛</m:t>
                    </m:r>
                    <m:sSub>
                      <m:sSubPr>
                        <m:ctrlPr>
                          <a:rPr lang="en-US" i="1">
                            <a:latin typeface="Cambria Math"/>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𝑝𝑒</m:t>
                        </m:r>
                      </m:sub>
                    </m:sSub>
                  </m:oMath>
                </a14:m>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Self </a:t>
                </a:r>
                <a:r>
                  <a:rPr lang="en-US" dirty="0">
                    <a:latin typeface="Times New Roman" pitchFamily="18" charset="0"/>
                    <a:cs typeface="Times New Roman" pitchFamily="18" charset="0"/>
                  </a:rPr>
                  <a:t>Capacitance Dielectric </a:t>
                </a:r>
                <a:r>
                  <a:rPr lang="en-US" dirty="0" smtClean="0">
                    <a:latin typeface="Times New Roman" pitchFamily="18" charset="0"/>
                    <a:cs typeface="Times New Roman" pitchFamily="18" charset="0"/>
                  </a:rPr>
                  <a:t>Loss Tangent </a:t>
                </a:r>
                <a14:m>
                  <m:oMath xmlns:m="http://schemas.openxmlformats.org/officeDocument/2006/math">
                    <m:r>
                      <a:rPr lang="en-US" i="1">
                        <a:latin typeface="Cambria Math" panose="02040503050406030204" pitchFamily="18" charset="0"/>
                      </a:rPr>
                      <m:t>𝑡𝑎𝑛</m:t>
                    </m:r>
                    <m:sSub>
                      <m:sSubPr>
                        <m:ctrlPr>
                          <a:rPr lang="en-US" i="1">
                            <a:latin typeface="Cambria Math"/>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𝑐𝑝</m:t>
                        </m:r>
                      </m:sub>
                    </m:sSub>
                  </m:oMath>
                </a14:m>
                <a:endParaRPr lang="en-US" dirty="0" smtClean="0">
                  <a:latin typeface="Times New Roman" pitchFamily="18" charset="0"/>
                  <a:cs typeface="Times New Roman" pitchFamily="18" charset="0"/>
                </a:endParaRPr>
              </a:p>
              <a:p>
                <a:r>
                  <a:rPr lang="en-US" dirty="0">
                    <a:latin typeface="Times New Roman" pitchFamily="18" charset="0"/>
                    <a:cs typeface="Times New Roman" pitchFamily="18" charset="0"/>
                  </a:rPr>
                  <a:t>Self Capacitance </a:t>
                </a:r>
                <a:r>
                  <a:rPr lang="en-US" dirty="0" smtClean="0">
                    <a:latin typeface="Times New Roman" pitchFamily="18" charset="0"/>
                    <a:cs typeface="Times New Roman" pitchFamily="18" charset="0"/>
                  </a:rPr>
                  <a:t>Circulating Currents Loss Tangent </a:t>
                </a:r>
                <a14:m>
                  <m:oMath xmlns:m="http://schemas.openxmlformats.org/officeDocument/2006/math">
                    <m:r>
                      <a:rPr lang="en-US" i="1">
                        <a:latin typeface="Cambria Math" panose="02040503050406030204" pitchFamily="18" charset="0"/>
                      </a:rPr>
                      <m:t>𝑡𝑎𝑛</m:t>
                    </m:r>
                    <m:sSub>
                      <m:sSubPr>
                        <m:ctrlPr>
                          <a:rPr lang="en-US" i="1">
                            <a:latin typeface="Cambria Math"/>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𝑐𝑠</m:t>
                        </m:r>
                      </m:sub>
                    </m:sSub>
                  </m:oMath>
                </a14:m>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Core Residual Loss Tangent </a:t>
                </a:r>
                <a14:m>
                  <m:oMath xmlns:m="http://schemas.openxmlformats.org/officeDocument/2006/math">
                    <m:r>
                      <a:rPr lang="en-US" i="1">
                        <a:latin typeface="Cambria Math" panose="02040503050406030204" pitchFamily="18" charset="0"/>
                      </a:rPr>
                      <m:t>𝑡𝑎𝑛</m:t>
                    </m:r>
                    <m:sSub>
                      <m:sSubPr>
                        <m:ctrlPr>
                          <a:rPr lang="en-US" i="1">
                            <a:latin typeface="Cambria Math"/>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𝑟</m:t>
                        </m:r>
                      </m:sub>
                    </m:sSub>
                  </m:oMath>
                </a14:m>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Core Eddy Current Loss Tangent </a:t>
                </a:r>
                <a14:m>
                  <m:oMath xmlns:m="http://schemas.openxmlformats.org/officeDocument/2006/math">
                    <m:r>
                      <a:rPr lang="en-US" i="1">
                        <a:latin typeface="Cambria Math" panose="02040503050406030204" pitchFamily="18" charset="0"/>
                      </a:rPr>
                      <m:t>𝑡𝑎𝑛</m:t>
                    </m:r>
                    <m:sSub>
                      <m:sSubPr>
                        <m:ctrlPr>
                          <a:rPr lang="en-US" i="1">
                            <a:latin typeface="Cambria Math"/>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𝑓</m:t>
                        </m:r>
                      </m:sub>
                    </m:sSub>
                  </m:oMath>
                </a14:m>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Core Hysteresis Loss Tangent </a:t>
                </a:r>
                <a14:m>
                  <m:oMath xmlns:m="http://schemas.openxmlformats.org/officeDocument/2006/math">
                    <m:r>
                      <a:rPr lang="en-US" i="1">
                        <a:latin typeface="Cambria Math" panose="02040503050406030204" pitchFamily="18" charset="0"/>
                      </a:rPr>
                      <m:t>𝑡𝑎𝑛</m:t>
                    </m:r>
                    <m:sSub>
                      <m:sSubPr>
                        <m:ctrlPr>
                          <a:rPr lang="en-US" i="1">
                            <a:latin typeface="Cambria Math"/>
                          </a:rPr>
                        </m:ctrlPr>
                      </m:sSubPr>
                      <m:e>
                        <m:r>
                          <a:rPr lang="en-US" i="1">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h</m:t>
                        </m:r>
                      </m:sub>
                    </m:sSub>
                  </m:oMath>
                </a14:m>
                <a:endParaRPr lang="en-US" dirty="0" smtClean="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217" t="-205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336615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5. Limitations of 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r>
              <a:rPr lang="en-US" dirty="0" smtClean="0">
                <a:latin typeface="Times New Roman" pitchFamily="18" charset="0"/>
                <a:cs typeface="Times New Roman" pitchFamily="18" charset="0"/>
              </a:rPr>
              <a:t>The MEEP simulator can not be used to model the following magnetic effects:</a:t>
            </a:r>
          </a:p>
          <a:p>
            <a:pPr marL="514350" indent="-514350">
              <a:buAutoNum type="arabicPeriod"/>
            </a:pPr>
            <a:r>
              <a:rPr lang="en-US" dirty="0" smtClean="0">
                <a:latin typeface="Times New Roman" pitchFamily="18" charset="0"/>
                <a:cs typeface="Times New Roman" pitchFamily="18" charset="0"/>
              </a:rPr>
              <a:t>Magnetostriction</a:t>
            </a:r>
          </a:p>
          <a:p>
            <a:pPr marL="514350" indent="-514350">
              <a:buAutoNum type="arabicPeriod"/>
            </a:pPr>
            <a:r>
              <a:rPr lang="en-US" dirty="0" err="1" smtClean="0">
                <a:latin typeface="Times New Roman" pitchFamily="18" charset="0"/>
                <a:cs typeface="Times New Roman" pitchFamily="18" charset="0"/>
              </a:rPr>
              <a:t>Accoustic</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Relativistic Effects</a:t>
            </a:r>
          </a:p>
          <a:p>
            <a:pPr marL="514350" indent="-514350">
              <a:buAutoNum type="arabicPeriod"/>
            </a:pPr>
            <a:r>
              <a:rPr lang="en-US" dirty="0" err="1" smtClean="0">
                <a:latin typeface="Times New Roman" pitchFamily="18" charset="0"/>
                <a:cs typeface="Times New Roman" pitchFamily="18" charset="0"/>
              </a:rPr>
              <a:t>Magnetohydrodynamics</a:t>
            </a:r>
            <a:endParaRPr lang="en-US" dirty="0" smtClean="0">
              <a:latin typeface="Times New Roman" pitchFamily="18" charset="0"/>
              <a:cs typeface="Times New Roman" pitchFamily="18" charset="0"/>
            </a:endParaRPr>
          </a:p>
          <a:p>
            <a:pPr marL="514350" indent="-514350">
              <a:buAutoNum type="arabicPeriod"/>
            </a:pPr>
            <a:r>
              <a:rPr lang="en-US" dirty="0" err="1" smtClean="0">
                <a:latin typeface="Times New Roman" pitchFamily="18" charset="0"/>
                <a:cs typeface="Times New Roman" pitchFamily="18" charset="0"/>
              </a:rPr>
              <a:t>Gravitomagnetism</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558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1.1. Dielectric and Diamagnetic Losses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mc:Choice xmlns:a14="http://schemas.microsoft.com/office/drawing/2010/main"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smtClean="0">
                    <a:latin typeface="Times New Roman" pitchFamily="18" charset="0"/>
                    <a:cs typeface="Times New Roman" pitchFamily="18" charset="0"/>
                  </a:rPr>
                  <a:t>During </a:t>
                </a:r>
                <a:r>
                  <a:rPr lang="en-US" sz="2400" dirty="0" smtClean="0">
                    <a:latin typeface="Times New Roman" pitchFamily="18" charset="0"/>
                    <a:cs typeface="Times New Roman" pitchFamily="18" charset="0"/>
                  </a:rPr>
                  <a:t>Lorentz resonance, lattice vibrations or electronic resonance, </a:t>
                </a:r>
                <a:r>
                  <a:rPr lang="en-US" sz="2400" dirty="0" smtClean="0">
                    <a:latin typeface="Times New Roman" pitchFamily="18" charset="0"/>
                    <a:cs typeface="Times New Roman" pitchFamily="18" charset="0"/>
                  </a:rPr>
                  <a:t>the harmonic oscillations become extreme. The </a:t>
                </a:r>
                <a:r>
                  <a:rPr lang="en-US" sz="2400" dirty="0">
                    <a:latin typeface="Times New Roman" pitchFamily="18" charset="0"/>
                    <a:cs typeface="Times New Roman" pitchFamily="18" charset="0"/>
                  </a:rPr>
                  <a:t>in-phase flux cancels the anti-phase flux so the observed permittivity and permeability </a:t>
                </a:r>
                <a:r>
                  <a:rPr lang="en-US" sz="2400" dirty="0" smtClean="0">
                    <a:latin typeface="Times New Roman" pitchFamily="18" charset="0"/>
                    <a:cs typeface="Times New Roman" pitchFamily="18" charset="0"/>
                  </a:rPr>
                  <a:t>drops. </a:t>
                </a:r>
              </a:p>
              <a:p>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a:rPr>
                          </m:ctrlPr>
                        </m:dPr>
                        <m:e>
                          <m:sSup>
                            <m:sSupPr>
                              <m:ctrlPr>
                                <a:rPr lang="en-US" sz="2400" i="1">
                                  <a:latin typeface="Cambria Math"/>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smtClean="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5</a:t>
            </a:r>
            <a:r>
              <a:rPr lang="en-US" dirty="0" smtClean="0">
                <a:latin typeface="Times New Roman" pitchFamily="18" charset="0"/>
                <a:cs typeface="Times New Roman" pitchFamily="18" charset="0"/>
              </a:rPr>
              <a:t>. Cross Talk and Shielding</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825624"/>
            <a:ext cx="10515600" cy="4831207"/>
          </a:xfrm>
        </p:spPr>
        <p:txBody>
          <a:bodyPr>
            <a:normAutofit/>
          </a:bodyPr>
          <a:lstStyle/>
          <a:p>
            <a:pPr marL="514350" indent="-514350" algn="just">
              <a:buFont typeface="+mj-lt"/>
              <a:buAutoNum type="arabicPeriod"/>
            </a:pPr>
            <a:r>
              <a:rPr lang="en-US" dirty="0" smtClean="0">
                <a:latin typeface="Times New Roman" pitchFamily="18" charset="0"/>
                <a:cs typeface="Times New Roman" pitchFamily="18" charset="0"/>
              </a:rPr>
              <a:t>Magnetic coupling between magnetic transmission lines results in sharing of electromagnetic energy. This division of power is very useful in design of Radio frequency devices like sensors, antennas and communication systems. It is also very important in the working of DC and AC machines like induction motor, hysteresis motor and Reluctance motor.  </a:t>
            </a:r>
          </a:p>
          <a:p>
            <a:pPr marL="514350" indent="-514350" algn="just">
              <a:buFont typeface="+mj-lt"/>
              <a:buAutoNum type="arabicPeriod"/>
            </a:pPr>
            <a:r>
              <a:rPr lang="en-US" dirty="0">
                <a:latin typeface="Times New Roman" pitchFamily="18" charset="0"/>
                <a:cs typeface="Times New Roman" pitchFamily="18" charset="0"/>
              </a:rPr>
              <a:t>The study of capacitive/ inductive coupling in Multi-Conductor Transmission Lines will provide useful knowledge about the Radiated/ Conducted Emissions and Radiated/ Conducted </a:t>
            </a:r>
            <a:r>
              <a:rPr lang="en-US" dirty="0" smtClean="0">
                <a:latin typeface="Times New Roman" pitchFamily="18" charset="0"/>
                <a:cs typeface="Times New Roman" pitchFamily="18" charset="0"/>
              </a:rPr>
              <a:t>Susceptibility</a:t>
            </a:r>
            <a:r>
              <a:rPr lang="en-US" dirty="0">
                <a:latin typeface="Times New Roman" pitchFamily="18" charset="0"/>
                <a:cs typeface="Times New Roman" pitchFamily="18" charset="0"/>
              </a:rPr>
              <a:t>. </a:t>
            </a: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040294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5. Conclusion and Scope for Further Work</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marL="0" indent="0" algn="just">
              <a:buNone/>
            </a:pPr>
            <a:r>
              <a:rPr lang="en-US" dirty="0">
                <a:latin typeface="Times New Roman" panose="02020603050405020304" pitchFamily="18" charset="0"/>
                <a:cs typeface="Times New Roman" pitchFamily="18" charset="0"/>
              </a:rPr>
              <a:t>Non-linear components must be used for </a:t>
            </a:r>
            <a:r>
              <a:rPr lang="en-US" dirty="0" smtClean="0">
                <a:latin typeface="Times New Roman" pitchFamily="18" charset="0"/>
                <a:cs typeface="Times New Roman" pitchFamily="18" charset="0"/>
              </a:rPr>
              <a:t>simulating complex energy loss effects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Equivalent </a:t>
            </a:r>
            <a:r>
              <a:rPr lang="en-US" dirty="0">
                <a:latin typeface="Times New Roman" pitchFamily="18" charset="0"/>
                <a:cs typeface="Times New Roman" pitchFamily="18" charset="0"/>
              </a:rPr>
              <a:t>Magnetic </a:t>
            </a:r>
            <a:r>
              <a:rPr lang="en-US" dirty="0" smtClean="0">
                <a:latin typeface="Times New Roman" pitchFamily="18" charset="0"/>
                <a:cs typeface="Times New Roman" pitchFamily="18" charset="0"/>
              </a:rPr>
              <a:t>circuits were </a:t>
            </a:r>
            <a:r>
              <a:rPr lang="en-US" dirty="0">
                <a:latin typeface="Times New Roman" pitchFamily="18" charset="0"/>
                <a:cs typeface="Times New Roman" pitchFamily="18" charset="0"/>
              </a:rPr>
              <a:t>used to simplify analysis of the transient and steady state behavior. </a:t>
            </a:r>
            <a:endParaRPr lang="en-US" dirty="0" smtClean="0">
              <a:latin typeface="Times New Roman" pitchFamily="18" charset="0"/>
              <a:cs typeface="Times New Roman" pitchFamily="18" charset="0"/>
            </a:endParaRPr>
          </a:p>
          <a:p>
            <a:pPr marL="0" indent="0" algn="just">
              <a:buNone/>
            </a:pPr>
            <a:r>
              <a:rPr lang="en-US" dirty="0" smtClean="0">
                <a:latin typeface="Times New Roman" pitchFamily="18" charset="0"/>
                <a:cs typeface="Times New Roman" pitchFamily="18" charset="0"/>
              </a:rPr>
              <a:t>The power invariant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model can also be used for accurate modeling of</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AC and DC Machines </a:t>
            </a:r>
          </a:p>
          <a:p>
            <a:r>
              <a:rPr lang="en-US" dirty="0" smtClean="0">
                <a:latin typeface="Times New Roman" pitchFamily="18" charset="0"/>
                <a:cs typeface="Times New Roman" pitchFamily="18" charset="0"/>
              </a:rPr>
              <a:t>Nanomagnetic Logic Devices and Magnetic Transistors </a:t>
            </a:r>
          </a:p>
          <a:p>
            <a:r>
              <a:rPr lang="en-US" dirty="0" smtClean="0">
                <a:latin typeface="Times New Roman" pitchFamily="18" charset="0"/>
                <a:cs typeface="Times New Roman" pitchFamily="18" charset="0"/>
              </a:rPr>
              <a:t>Magnetic Memory Devices and Spintronic </a:t>
            </a:r>
            <a:r>
              <a:rPr lang="en-US" dirty="0">
                <a:latin typeface="Times New Roman" panose="02020603050405020304" pitchFamily="18" charset="0"/>
                <a:cs typeface="Times New Roman" panose="02020603050405020304" pitchFamily="18" charset="0"/>
              </a:rPr>
              <a:t>devices</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Circulators, Couplers, Filters, Power Dividers and Waveguides</a:t>
            </a:r>
          </a:p>
          <a:p>
            <a:r>
              <a:rPr lang="en-US" dirty="0" smtClean="0">
                <a:latin typeface="Times New Roman" pitchFamily="18" charset="0"/>
                <a:cs typeface="Times New Roman" pitchFamily="18" charset="0"/>
              </a:rPr>
              <a:t>Gyromagnetic Non-Linear Transmission Lines</a:t>
            </a:r>
          </a:p>
        </p:txBody>
      </p:sp>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References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References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r>
              <a:rPr lang="en-US" sz="1600" dirty="0" smtClean="0">
                <a:latin typeface="Times New Roman" pitchFamily="18" charset="0"/>
                <a:cs typeface="Times New Roman" pitchFamily="18" charset="0"/>
              </a:rPr>
              <a:t>.</a:t>
            </a:r>
          </a:p>
          <a:p>
            <a:pPr marL="0" indent="0">
              <a:buNone/>
            </a:pPr>
            <a:r>
              <a:rPr lang="en-US" sz="1600" dirty="0">
                <a:latin typeface="Times New Roman" pitchFamily="18" charset="0"/>
                <a:cs typeface="Times New Roman" pitchFamily="18" charset="0"/>
              </a:rPr>
              <a:t>[</a:t>
            </a:r>
            <a:r>
              <a:rPr lang="en-US" sz="1600" dirty="0" smtClean="0">
                <a:latin typeface="Times New Roman" pitchFamily="18" charset="0"/>
                <a:cs typeface="Times New Roman" pitchFamily="18" charset="0"/>
              </a:rPr>
              <a:t>18] G. Dominguez, </a:t>
            </a:r>
            <a:r>
              <a:rPr lang="en-US" sz="1600" i="1" dirty="0" smtClean="0">
                <a:latin typeface="Times New Roman" pitchFamily="18" charset="0"/>
                <a:cs typeface="Times New Roman" pitchFamily="18" charset="0"/>
              </a:rPr>
              <a:t>Power-Invariant Magnetic System Modeling, PhD </a:t>
            </a:r>
            <a:r>
              <a:rPr lang="en-US" sz="1600" i="1" dirty="0" err="1" smtClean="0">
                <a:latin typeface="Times New Roman" pitchFamily="18" charset="0"/>
                <a:cs typeface="Times New Roman" pitchFamily="18" charset="0"/>
              </a:rPr>
              <a:t>Disseration</a:t>
            </a:r>
            <a:r>
              <a:rPr lang="en-US" sz="1600" i="1"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Texas </a:t>
            </a:r>
            <a:r>
              <a:rPr lang="en-US" sz="1600" dirty="0">
                <a:latin typeface="Times New Roman" pitchFamily="18" charset="0"/>
                <a:cs typeface="Times New Roman" pitchFamily="18" charset="0"/>
              </a:rPr>
              <a:t>A&amp;M </a:t>
            </a:r>
            <a:r>
              <a:rPr lang="en-US" sz="1600" dirty="0" smtClean="0">
                <a:latin typeface="Times New Roman" pitchFamily="18" charset="0"/>
                <a:cs typeface="Times New Roman" pitchFamily="18" charset="0"/>
              </a:rPr>
              <a:t>University, 2011, </a:t>
            </a:r>
            <a:r>
              <a:rPr lang="en-US" sz="1600" dirty="0">
                <a:latin typeface="Times New Roman" pitchFamily="18" charset="0"/>
                <a:cs typeface="Times New Roman" pitchFamily="18" charset="0"/>
              </a:rPr>
              <a:t>p. </a:t>
            </a:r>
            <a:r>
              <a:rPr lang="en-US" sz="1600" dirty="0" smtClean="0">
                <a:latin typeface="Times New Roman" pitchFamily="18" charset="0"/>
                <a:cs typeface="Times New Roman" pitchFamily="18" charset="0"/>
              </a:rPr>
              <a:t>45-64.</a:t>
            </a:r>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latin typeface="Times New Roman" pitchFamily="18" charset="0"/>
                <a:cs typeface="Times New Roman" pitchFamily="18" charset="0"/>
              </a:rPr>
              <a:t>Modeling and Simulation of Magnetic Transmission Lines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3480</TotalTime>
  <Words>7048</Words>
  <Application>Microsoft Office PowerPoint</Application>
  <PresentationFormat>Custom</PresentationFormat>
  <Paragraphs>717</Paragraphs>
  <Slides>93</Slides>
  <Notes>1</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Office Theme</vt:lpstr>
      <vt:lpstr>Modeling and Simulation of Magnetic Transmission Lines</vt:lpstr>
      <vt:lpstr>Research Objectives</vt:lpstr>
      <vt:lpstr>1. Introduction to Magnetic Transmission</vt:lpstr>
      <vt:lpstr>1.1. Introduction to Solid State Magnetism</vt:lpstr>
      <vt:lpstr>1.1. Magnetization and Permeability</vt:lpstr>
      <vt:lpstr>1.1. Properties of Magnetic Materials</vt:lpstr>
      <vt:lpstr>1.1. Magnetic Susceptibility</vt:lpstr>
      <vt:lpstr>1.1. Magnetic Hysteresis</vt:lpstr>
      <vt:lpstr>1.1. Dielectric and Diamagnetic Losses</vt:lpstr>
      <vt:lpstr>1.2. Introduction to Magnetic Transmission Lines</vt:lpstr>
      <vt:lpstr>1.2. Introduction to Magnetic Transmission Lines</vt:lpstr>
      <vt:lpstr>1.2. Applications of Magnetic Transmission Lines</vt:lpstr>
      <vt:lpstr>1.2. Applications of Magnetic Transmission Lines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vt:lpstr>
      <vt:lpstr>2.2. Validation of Gyrator Theory</vt:lpstr>
      <vt:lpstr>2.2. Power Invariant Permeance-Capacitance Model (1969)</vt:lpstr>
      <vt:lpstr>2.2. Nature of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Components in Transmission Line Model</vt:lpstr>
      <vt:lpstr>2.3. Energy Loss and Energy Storage</vt:lpstr>
      <vt:lpstr>2.3. Lossy Transmission Lines</vt:lpstr>
      <vt:lpstr>2.4. Summary of Three Magnetic Circuit Models</vt:lpstr>
      <vt:lpstr>2.4. Comparison of Different Models </vt:lpstr>
      <vt:lpstr>3. Electromagnetic Simulations and MEEP Simulator</vt:lpstr>
      <vt:lpstr>3.1. Finite Difference Time Domain Method</vt:lpstr>
      <vt:lpstr>3.1. Finite Difference Time Domain Method</vt:lpstr>
      <vt:lpstr>3.1. Yee Lattice</vt:lpstr>
      <vt:lpstr>3.2. Introduction to MEEP Simulator</vt:lpstr>
      <vt:lpstr>3.2. Introduction to MEEP</vt:lpstr>
      <vt:lpstr>3.2. MEEP: Fully Symmetric Maxwell’s Equations</vt:lpstr>
      <vt:lpstr>3.2. MEEP: Boundary Conditions </vt:lpstr>
      <vt:lpstr>3.2. MEEP: Material Inhomogeneity</vt:lpstr>
      <vt:lpstr>3.2. MEEP: Material Dispersion</vt:lpstr>
      <vt:lpstr>3.2. MEEP: Material Dispersion Drude-Lorentzian Model (1900) </vt:lpstr>
      <vt:lpstr>3.2. MEEP: Material Non-Linearity</vt:lpstr>
      <vt:lpstr>3.2. MEEP: Gyromagnetism</vt:lpstr>
      <vt:lpstr>3.2. MEEP: Field Patterns and Green’s Functions</vt:lpstr>
      <vt:lpstr>3.2. MEEP: Transmittance Spectra</vt:lpstr>
      <vt:lpstr>4. Simulation of Magnetic Transmission Lines</vt:lpstr>
      <vt:lpstr>4.1. MEEP Simulation of Non-linear Dispersive, Gyromagnetic Magnetic Transmission Line </vt:lpstr>
      <vt:lpstr>4.1. MEEP Simulations for Magnetic Transmission Lines</vt:lpstr>
      <vt:lpstr>4.1. MEEP Algorithm for simulating Magnetic Transmission Lines</vt:lpstr>
      <vt:lpstr>4.1. MEEP Simulations for Magnetic Transmission Lines</vt:lpstr>
      <vt:lpstr>4.1. Longitudinal Fields</vt:lpstr>
      <vt:lpstr>4.1. Transverse Fields</vt:lpstr>
      <vt:lpstr>4.1. Field Map for Magnetic Transmission Line</vt:lpstr>
      <vt:lpstr>4.1. Dispersion and Skin Effect</vt:lpstr>
      <vt:lpstr>4.1. Evolution of Gaussian Pulse </vt:lpstr>
      <vt:lpstr>4.1. Fourier Transform of Magnetic Field</vt:lpstr>
      <vt:lpstr>4.1. Propagation Constant of Magnetic Transmission Line</vt:lpstr>
      <vt:lpstr>4.1. Propagation Constant of Magnetic Transmission Line</vt:lpstr>
      <vt:lpstr>4.1. Intrinsic Wave Impedance of Magnetic Transmission Line</vt:lpstr>
      <vt:lpstr>4.1. Longitudinal Admittance</vt:lpstr>
      <vt:lpstr>4.1. Transverse Impedance</vt:lpstr>
      <vt:lpstr>4.2. Wideband Transformer Simulation in MEEP</vt:lpstr>
      <vt:lpstr>4.2. Introduction to Wideband Transformer</vt:lpstr>
      <vt:lpstr>4.2. Wideband Transformer Magnetic Transmission Line Model</vt:lpstr>
      <vt:lpstr>4.2. Wideband Transformer Simulation in MEEP</vt:lpstr>
      <vt:lpstr>4.2. Geometry of Wideband Transformer</vt:lpstr>
      <vt:lpstr>4.2. Visualization of Electromagnetic Fields</vt:lpstr>
      <vt:lpstr>4.2. Wideband Transformer Insertion Loss</vt:lpstr>
      <vt:lpstr>5. Conclusion</vt:lpstr>
      <vt:lpstr>5. Simulation for Magnetic Transmission Lines in MEEP</vt:lpstr>
      <vt:lpstr>5. Limitations of MEEP simulator</vt:lpstr>
      <vt:lpstr>5. Cross Talk and Shielding</vt:lpstr>
      <vt:lpstr>5. Conclusion and Scope for Further Work</vt:lpstr>
      <vt:lpstr>References</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Windows User</cp:lastModifiedBy>
  <cp:revision>863</cp:revision>
  <dcterms:created xsi:type="dcterms:W3CDTF">2019-10-08T20:14:06Z</dcterms:created>
  <dcterms:modified xsi:type="dcterms:W3CDTF">2020-07-12T04:48:16Z</dcterms:modified>
</cp:coreProperties>
</file>